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270" r:id="rId3"/>
    <p:sldId id="271" r:id="rId4"/>
    <p:sldId id="809" r:id="rId5"/>
    <p:sldId id="296" r:id="rId6"/>
    <p:sldId id="297" r:id="rId7"/>
    <p:sldId id="811" r:id="rId8"/>
    <p:sldId id="272" r:id="rId9"/>
    <p:sldId id="282" r:id="rId10"/>
    <p:sldId id="813" r:id="rId11"/>
    <p:sldId id="274" r:id="rId12"/>
    <p:sldId id="284" r:id="rId13"/>
    <p:sldId id="286" r:id="rId14"/>
    <p:sldId id="275" r:id="rId15"/>
    <p:sldId id="276" r:id="rId16"/>
    <p:sldId id="283" r:id="rId17"/>
    <p:sldId id="285" r:id="rId18"/>
    <p:sldId id="292" r:id="rId19"/>
    <p:sldId id="273"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00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p:restoredTop sz="94694"/>
  </p:normalViewPr>
  <p:slideViewPr>
    <p:cSldViewPr snapToGrid="0" snapToObjects="1">
      <p:cViewPr varScale="1">
        <p:scale>
          <a:sx n="105" d="100"/>
          <a:sy n="105"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4597B-FAE9-1F47-AD2C-25E9673B673F}"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894E9-6208-7943-BA41-88FEA9305680}" type="slidenum">
              <a:rPr lang="en-US" smtClean="0"/>
              <a:t>‹#›</a:t>
            </a:fld>
            <a:endParaRPr lang="en-US"/>
          </a:p>
        </p:txBody>
      </p:sp>
    </p:spTree>
    <p:extLst>
      <p:ext uri="{BB962C8B-B14F-4D97-AF65-F5344CB8AC3E}">
        <p14:creationId xmlns:p14="http://schemas.microsoft.com/office/powerpoint/2010/main" val="195757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travels faster than light, but correlation itself is useless. We still need classical communication to be able to qualify the states</a:t>
            </a:r>
          </a:p>
          <a:p>
            <a:endParaRPr lang="en-US" dirty="0"/>
          </a:p>
          <a:p>
            <a:r>
              <a:rPr lang="en-US" dirty="0"/>
              <a:t>Entanglement is natural: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electron shell of atoms always consists of entangled electrons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molecule’s lowest energy state, in which it is most usually found, is a highly entangled state of its electrons and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photosynthesis , as the mechanism for converting optical energy to kinetic and then chemical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Protein in the migratory birds eyes have nuclear spins that get entangled with electrons under influence of the earth's magnetic field and this helps the birds orientate </a:t>
            </a:r>
            <a:r>
              <a:rPr lang="en-US" sz="1200" kern="1200" dirty="0" err="1">
                <a:solidFill>
                  <a:schemeClr val="tx1"/>
                </a:solidFill>
                <a:effectLst/>
                <a:latin typeface="+mn-lt"/>
                <a:ea typeface="+mn-ea"/>
                <a:cs typeface="+mn-cs"/>
              </a:rPr>
              <a:t>durng</a:t>
            </a:r>
            <a:r>
              <a:rPr lang="en-US" sz="1200" kern="1200" dirty="0">
                <a:solidFill>
                  <a:schemeClr val="tx1"/>
                </a:solidFill>
                <a:effectLst/>
                <a:latin typeface="+mn-lt"/>
                <a:ea typeface="+mn-ea"/>
                <a:cs typeface="+mn-cs"/>
              </a:rPr>
              <a:t> their flight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Speculated entanglement between bacteria and quantized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2</a:t>
            </a:fld>
            <a:endParaRPr lang="en-US"/>
          </a:p>
        </p:txBody>
      </p:sp>
    </p:spTree>
    <p:extLst>
      <p:ext uri="{BB962C8B-B14F-4D97-AF65-F5344CB8AC3E}">
        <p14:creationId xmlns:p14="http://schemas.microsoft.com/office/powerpoint/2010/main" val="264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measure it, it is always 0 or 1. Before measurement, it can be in one of the basis states, but it can also be in the superposition state</a:t>
            </a:r>
          </a:p>
          <a:p>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8</a:t>
            </a:fld>
            <a:endParaRPr lang="en-US"/>
          </a:p>
        </p:txBody>
      </p:sp>
    </p:spTree>
    <p:extLst>
      <p:ext uri="{BB962C8B-B14F-4D97-AF65-F5344CB8AC3E}">
        <p14:creationId xmlns:p14="http://schemas.microsoft.com/office/powerpoint/2010/main" val="22611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9</a:t>
            </a:fld>
            <a:endParaRPr lang="en-US"/>
          </a:p>
        </p:txBody>
      </p:sp>
    </p:spTree>
    <p:extLst>
      <p:ext uri="{BB962C8B-B14F-4D97-AF65-F5344CB8AC3E}">
        <p14:creationId xmlns:p14="http://schemas.microsoft.com/office/powerpoint/2010/main" val="400850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here is to use entanglement to parallelize the operations on all qubits simultaneously, and then the constructive and destructive interference to obtain the correct results of the computation</a:t>
            </a:r>
          </a:p>
        </p:txBody>
      </p:sp>
      <p:sp>
        <p:nvSpPr>
          <p:cNvPr id="4" name="Slide Number Placeholder 3"/>
          <p:cNvSpPr>
            <a:spLocks noGrp="1"/>
          </p:cNvSpPr>
          <p:nvPr>
            <p:ph type="sldNum" sz="quarter" idx="5"/>
          </p:nvPr>
        </p:nvSpPr>
        <p:spPr/>
        <p:txBody>
          <a:bodyPr/>
          <a:lstStyle/>
          <a:p>
            <a:fld id="{A68894E9-6208-7943-BA41-88FEA9305680}" type="slidenum">
              <a:rPr lang="en-US" smtClean="0"/>
              <a:t>11</a:t>
            </a:fld>
            <a:endParaRPr lang="en-US"/>
          </a:p>
        </p:txBody>
      </p:sp>
    </p:spTree>
    <p:extLst>
      <p:ext uri="{BB962C8B-B14F-4D97-AF65-F5344CB8AC3E}">
        <p14:creationId xmlns:p14="http://schemas.microsoft.com/office/powerpoint/2010/main" val="2519341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of the art : superconducting</a:t>
            </a:r>
          </a:p>
        </p:txBody>
      </p:sp>
      <p:sp>
        <p:nvSpPr>
          <p:cNvPr id="4" name="Slide Number Placeholder 3"/>
          <p:cNvSpPr>
            <a:spLocks noGrp="1"/>
          </p:cNvSpPr>
          <p:nvPr>
            <p:ph type="sldNum" sz="quarter" idx="5"/>
          </p:nvPr>
        </p:nvSpPr>
        <p:spPr/>
        <p:txBody>
          <a:bodyPr/>
          <a:lstStyle/>
          <a:p>
            <a:fld id="{A68894E9-6208-7943-BA41-88FEA9305680}" type="slidenum">
              <a:rPr lang="en-US" smtClean="0"/>
              <a:t>13</a:t>
            </a:fld>
            <a:endParaRPr lang="en-US"/>
          </a:p>
        </p:txBody>
      </p:sp>
    </p:spTree>
    <p:extLst>
      <p:ext uri="{BB962C8B-B14F-4D97-AF65-F5344CB8AC3E}">
        <p14:creationId xmlns:p14="http://schemas.microsoft.com/office/powerpoint/2010/main" val="5406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of the art : superconducting.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Superconducting circuit as macroscopic quantum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14</a:t>
            </a:fld>
            <a:endParaRPr lang="en-US"/>
          </a:p>
        </p:txBody>
      </p:sp>
    </p:spTree>
    <p:extLst>
      <p:ext uri="{BB962C8B-B14F-4D97-AF65-F5344CB8AC3E}">
        <p14:creationId xmlns:p14="http://schemas.microsoft.com/office/powerpoint/2010/main" val="3651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 – based superconducting qubit</a:t>
            </a:r>
          </a:p>
        </p:txBody>
      </p:sp>
      <p:sp>
        <p:nvSpPr>
          <p:cNvPr id="4" name="Slide Number Placeholder 3"/>
          <p:cNvSpPr>
            <a:spLocks noGrp="1"/>
          </p:cNvSpPr>
          <p:nvPr>
            <p:ph type="sldNum" sz="quarter" idx="5"/>
          </p:nvPr>
        </p:nvSpPr>
        <p:spPr/>
        <p:txBody>
          <a:bodyPr/>
          <a:lstStyle/>
          <a:p>
            <a:fld id="{A68894E9-6208-7943-BA41-88FEA9305680}" type="slidenum">
              <a:rPr lang="en-US" smtClean="0"/>
              <a:t>15</a:t>
            </a:fld>
            <a:endParaRPr lang="en-US"/>
          </a:p>
        </p:txBody>
      </p:sp>
    </p:spTree>
    <p:extLst>
      <p:ext uri="{BB962C8B-B14F-4D97-AF65-F5344CB8AC3E}">
        <p14:creationId xmlns:p14="http://schemas.microsoft.com/office/powerpoint/2010/main" val="14966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Open Sans" panose="020B0606030504020204" pitchFamily="34" charset="0"/>
              </a:rPr>
              <a:t>But not suitable for problems requiring big data. This is more a case for HPC that can read petabytes of data as they process them. Used for weather simulations, airplane design and similar</a:t>
            </a:r>
          </a:p>
          <a:p>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18</a:t>
            </a:fld>
            <a:endParaRPr lang="en-US"/>
          </a:p>
        </p:txBody>
      </p:sp>
    </p:spTree>
    <p:extLst>
      <p:ext uri="{BB962C8B-B14F-4D97-AF65-F5344CB8AC3E}">
        <p14:creationId xmlns:p14="http://schemas.microsoft.com/office/powerpoint/2010/main" val="386904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fidelity of 1-q gate operations on superconducting qubit is 99.8%, 2-q gate operation is 99%</a:t>
            </a:r>
          </a:p>
          <a:p>
            <a:endParaRPr lang="en-US" dirty="0"/>
          </a:p>
          <a:p>
            <a:r>
              <a:rPr lang="en-US" dirty="0"/>
              <a:t>For Shor’s algorithm to factor 1024-bit numbers, we need in total 5-6000 high quality logical qubits </a:t>
            </a:r>
          </a:p>
          <a:p>
            <a:endParaRPr lang="en-US" dirty="0"/>
          </a:p>
          <a:p>
            <a:r>
              <a:rPr lang="en-US" dirty="0"/>
              <a:t>Goal of QEC is to Preserve the state of the logical qubit even if the errors occur</a:t>
            </a:r>
          </a:p>
          <a:p>
            <a:endParaRPr lang="en-US" dirty="0"/>
          </a:p>
          <a:p>
            <a:r>
              <a:rPr lang="en-US" dirty="0"/>
              <a:t>Various schemas, for surface code, it requires 4 physical for one logical</a:t>
            </a:r>
          </a:p>
          <a:p>
            <a:endParaRPr lang="en-US" dirty="0"/>
          </a:p>
        </p:txBody>
      </p:sp>
      <p:sp>
        <p:nvSpPr>
          <p:cNvPr id="4" name="Slide Number Placeholder 3"/>
          <p:cNvSpPr>
            <a:spLocks noGrp="1"/>
          </p:cNvSpPr>
          <p:nvPr>
            <p:ph type="sldNum" sz="quarter" idx="5"/>
          </p:nvPr>
        </p:nvSpPr>
        <p:spPr/>
        <p:txBody>
          <a:bodyPr/>
          <a:lstStyle/>
          <a:p>
            <a:fld id="{A68894E9-6208-7943-BA41-88FEA9305680}" type="slidenum">
              <a:rPr lang="en-US" smtClean="0"/>
              <a:t>19</a:t>
            </a:fld>
            <a:endParaRPr lang="en-US"/>
          </a:p>
        </p:txBody>
      </p:sp>
    </p:spTree>
    <p:extLst>
      <p:ext uri="{BB962C8B-B14F-4D97-AF65-F5344CB8AC3E}">
        <p14:creationId xmlns:p14="http://schemas.microsoft.com/office/powerpoint/2010/main" val="320944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84C5-95E4-C840-93AF-0CEDDD753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FD29CE-CAB9-EF45-A54B-3660955A8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3D01B-DAD1-5447-8657-5D65F3F5E33A}"/>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D97B2204-E6CC-7345-8AFF-C5478E813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46D10-DB00-6B4B-8A4F-4A8714D2C8FE}"/>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4241790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6827-D8D4-4B48-8579-23E3596337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7C774-8A2C-6B45-A191-73035A2300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D2333-AAB0-8644-9F9E-BF93BC932421}"/>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EEB4FADA-8281-3F45-BE4D-C6EF973CF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56436-4568-B248-A272-E92784000D40}"/>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375490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40B8B-A158-DB4B-83B2-92D670F79B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58C6E7-19E8-CD47-B4E1-2099A3A6B2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954EB-26A4-0245-AF50-BDD4862670FF}"/>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F4925978-4F9F-5842-B22D-973246693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4C142-2324-624D-9240-955E3EAC7898}"/>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1989555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3914" y="5428437"/>
            <a:ext cx="1082297" cy="1008940"/>
          </a:xfrm>
          <a:prstGeom prst="rect">
            <a:avLst/>
          </a:prstGeom>
        </p:spPr>
      </p:pic>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668" marR="0" indent="-230668" algn="l" defTabSz="609471"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376749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3" y="271708"/>
            <a:ext cx="5486401" cy="5972459"/>
          </a:xfrm>
        </p:spPr>
        <p:txBody>
          <a:bodyPr/>
          <a:lstStyle>
            <a:lvl1pPr>
              <a:lnSpc>
                <a:spcPct val="90000"/>
              </a:lnSpc>
              <a:defRPr sz="32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81975" y="733134"/>
            <a:ext cx="7410027" cy="6124871"/>
          </a:xfrm>
          <a:prstGeom prst="rect">
            <a:avLst/>
          </a:prstGeom>
        </p:spPr>
      </p:pic>
      <p:pic>
        <p:nvPicPr>
          <p:cNvPr id="45" name="Picture 4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99" y="6301399"/>
            <a:ext cx="648227" cy="256035"/>
          </a:xfrm>
          <a:prstGeom prst="rect">
            <a:avLst/>
          </a:prstGeom>
        </p:spPr>
      </p:pic>
    </p:spTree>
    <p:extLst>
      <p:ext uri="{BB962C8B-B14F-4D97-AF65-F5344CB8AC3E}">
        <p14:creationId xmlns:p14="http://schemas.microsoft.com/office/powerpoint/2010/main" val="3504015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3" y="271708"/>
            <a:ext cx="5486401" cy="5972459"/>
          </a:xfrm>
        </p:spPr>
        <p:txBody>
          <a:bodyPr/>
          <a:lstStyle>
            <a:lvl1pPr>
              <a:lnSpc>
                <a:spcPct val="90000"/>
              </a:lnSpc>
              <a:defRPr sz="3200" b="0">
                <a:solidFill>
                  <a:schemeClr val="bg2"/>
                </a:solidFill>
              </a:defRPr>
            </a:lvl1pPr>
          </a:lstStyle>
          <a:p>
            <a:r>
              <a:rPr lang="en-US" dirty="0"/>
              <a:t>Title</a:t>
            </a:r>
          </a:p>
        </p:txBody>
      </p:sp>
      <p:pic>
        <p:nvPicPr>
          <p:cNvPr id="91" name="Picture 9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449" y="5838085"/>
            <a:ext cx="755521" cy="704313"/>
          </a:xfrm>
          <a:prstGeom prst="rect">
            <a:avLst/>
          </a:prstGeom>
        </p:spPr>
      </p:pic>
      <p:pic>
        <p:nvPicPr>
          <p:cNvPr id="47" name="Picture 4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800" y="6151576"/>
            <a:ext cx="648227" cy="256035"/>
          </a:xfrm>
          <a:prstGeom prst="rect">
            <a:avLst/>
          </a:prstGeom>
        </p:spPr>
      </p:pic>
    </p:spTree>
    <p:extLst>
      <p:ext uri="{BB962C8B-B14F-4D97-AF65-F5344CB8AC3E}">
        <p14:creationId xmlns:p14="http://schemas.microsoft.com/office/powerpoint/2010/main" val="1638199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alpha val="20000"/>
                  </a:schemeClr>
                </a:solidFill>
              </a:defRPr>
            </a:lvl1pPr>
          </a:lstStyle>
          <a:p>
            <a:r>
              <a:rPr lang="en-US" dirty="0">
                <a:solidFill>
                  <a:srgbClr val="FFFFFF">
                    <a:alpha val="20000"/>
                  </a:srgbClr>
                </a:solidFill>
                <a:latin typeface="IBM Plex Sans"/>
              </a:rPr>
              <a:t>Group Name / DOC ID / Month XX, 2018 / © 2018 IBM Corporation</a:t>
            </a:r>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1682" y="5851432"/>
            <a:ext cx="755521" cy="704313"/>
          </a:xfrm>
          <a:prstGeom prst="rect">
            <a:avLst/>
          </a:prstGeom>
        </p:spPr>
      </p:pic>
    </p:spTree>
    <p:extLst>
      <p:ext uri="{BB962C8B-B14F-4D97-AF65-F5344CB8AC3E}">
        <p14:creationId xmlns:p14="http://schemas.microsoft.com/office/powerpoint/2010/main" val="113950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dirty="0">
                <a:solidFill>
                  <a:srgbClr val="FFFFFF">
                    <a:alpha val="20000"/>
                  </a:srgbClr>
                </a:solidFill>
                <a:latin typeface="IBM Plex Sans"/>
              </a:rPr>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19986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FFFFFF">
                    <a:alpha val="20000"/>
                  </a:srgbClr>
                </a:solidFill>
                <a:latin typeface="IBM Plex Sans"/>
              </a:rPr>
              <a:t>Group Name / DOC ID / Month XX, 2018 / © 2018 IBM Corporation</a:t>
            </a:r>
            <a:endParaRPr lang="en-US" dirty="0">
              <a:solidFill>
                <a:srgbClr val="FFFFFF">
                  <a:alpha val="20000"/>
                </a:srgbClr>
              </a:solidFill>
              <a:latin typeface="IBM Plex Sans"/>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451" algn="dec"/>
              </a:tabLst>
              <a:defRPr/>
            </a:lvl1pPr>
            <a:lvl2pPr marL="230668" indent="-23066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Click to edit Master text styles</a:t>
            </a:r>
          </a:p>
          <a:p>
            <a:pPr marL="0" marR="0" lvl="1"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Second level</a:t>
            </a:r>
          </a:p>
          <a:p>
            <a:pPr marL="0" marR="0" lvl="2"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Third level</a:t>
            </a:r>
          </a:p>
          <a:p>
            <a:pPr marL="0" marR="0" lvl="3"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Fourth level</a:t>
            </a:r>
          </a:p>
          <a:p>
            <a:pPr marL="0" marR="0" lvl="4"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45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Click to edit Master text styles</a:t>
            </a:r>
          </a:p>
          <a:p>
            <a:pPr marL="0" marR="0" lvl="1"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Second level</a:t>
            </a:r>
          </a:p>
          <a:p>
            <a:pPr marL="0" marR="0" lvl="2"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Third level</a:t>
            </a:r>
          </a:p>
          <a:p>
            <a:pPr marL="0" marR="0" lvl="3"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Fourth level</a:t>
            </a:r>
          </a:p>
          <a:p>
            <a:pPr marL="0" marR="0" lvl="4" indent="0" algn="l" defTabSz="609471" rtl="0" eaLnBrk="1" fontAlgn="auto" latinLnBrk="0" hangingPunct="1">
              <a:lnSpc>
                <a:spcPct val="100000"/>
              </a:lnSpc>
              <a:spcBef>
                <a:spcPts val="1467"/>
              </a:spcBef>
              <a:spcAft>
                <a:spcPts val="0"/>
              </a:spcAft>
              <a:buClrTx/>
              <a:buSzTx/>
              <a:buFont typeface="Arial"/>
              <a:buNone/>
              <a:tabLst>
                <a:tab pos="5363339" algn="r"/>
              </a:tabLst>
              <a:defRPr/>
            </a:pPr>
            <a:r>
              <a:rPr lang="en-US"/>
              <a:t>Fifth level</a:t>
            </a:r>
            <a:endParaRPr lang="en-US" dirty="0"/>
          </a:p>
        </p:txBody>
      </p:sp>
    </p:spTree>
    <p:extLst>
      <p:ext uri="{BB962C8B-B14F-4D97-AF65-F5344CB8AC3E}">
        <p14:creationId xmlns:p14="http://schemas.microsoft.com/office/powerpoint/2010/main" val="3785116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latin typeface="IBM Plex Sans"/>
              </a:rPr>
              <a:t>Group Name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549149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latin typeface="IBM Plex Sans"/>
              </a:rPr>
              <a:t>Group Name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0328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1393-9C2E-B14E-AE3A-9EE8D4473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C3365-9198-794B-A20F-63135C807D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56BE4-123B-F449-978D-498AD7F09FF3}"/>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BB513187-0055-FD42-937E-6D7945A84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ADF7F0-375D-4041-BAA1-C30B9BFD78CC}"/>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2683361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3707169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01" indent="-156601">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868104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2"/>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01420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994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24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alpha val="20000"/>
                  </a:srgbClr>
                </a:solidFill>
                <a:latin typeface="IBM Plex Sans"/>
              </a:rPr>
              <a:t>Group Name / DOC ID / Month XX, 2018 / © 2018 IBM Corporation</a:t>
            </a:r>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7820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6400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561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146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7" name="Text Placeholder 6"/>
          <p:cNvSpPr>
            <a:spLocks noGrp="1"/>
          </p:cNvSpPr>
          <p:nvPr>
            <p:ph type="body" sz="quarter" idx="14"/>
          </p:nvPr>
        </p:nvSpPr>
        <p:spPr>
          <a:xfrm>
            <a:off x="304800" y="1463043"/>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3"/>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788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6400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218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3F0F-043E-B640-85A6-D0E296D300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8C3E97-AAB6-1141-B289-4CF01F82E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218AF8-634D-064C-B6EE-4CD32B53F284}"/>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D533E114-8B55-084E-80D3-E072603F4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AAD8B-14E2-224E-BC80-48DC7C49714E}"/>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990363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3112909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11501794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2778858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3734990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16270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5"/>
            <a:ext cx="6096000" cy="2815167"/>
          </a:xfrm>
          <a:solidFill>
            <a:schemeClr val="tx1"/>
          </a:solidFill>
        </p:spPr>
        <p:txBody>
          <a:bodyPr lIns="228558" tIns="191988" rIns="228558" bIns="228558"/>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558" tIns="201131" rIns="228558" bIns="228558"/>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85961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6" y="3429000"/>
            <a:ext cx="3047996" cy="3429000"/>
          </a:xfrm>
          <a:solidFill>
            <a:schemeClr val="accent2"/>
          </a:solidFill>
        </p:spPr>
        <p:txBody>
          <a:bodyPr lIns="228558" tIns="191988" rIns="228558" bIns="228558"/>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558" tIns="191988" rIns="228558" bIns="228558"/>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itle 5"/>
          <p:cNvSpPr>
            <a:spLocks noGrp="1"/>
          </p:cNvSpPr>
          <p:nvPr>
            <p:ph type="title"/>
          </p:nvPr>
        </p:nvSpPr>
        <p:spPr>
          <a:xfrm>
            <a:off x="2" y="-1"/>
            <a:ext cx="12191999" cy="3429001"/>
          </a:xfrm>
          <a:solidFill>
            <a:schemeClr val="tx1"/>
          </a:solidFill>
        </p:spPr>
        <p:txBody>
          <a:bodyPr lIns="228558" tIns="155418" rIns="228558" bIns="228558"/>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536078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itle 5"/>
          <p:cNvSpPr>
            <a:spLocks noGrp="1"/>
          </p:cNvSpPr>
          <p:nvPr>
            <p:ph type="title"/>
          </p:nvPr>
        </p:nvSpPr>
        <p:spPr>
          <a:xfrm>
            <a:off x="2" y="1"/>
            <a:ext cx="12191999" cy="1720852"/>
          </a:xfrm>
          <a:solidFill>
            <a:schemeClr val="tx1"/>
          </a:solidFill>
        </p:spPr>
        <p:txBody>
          <a:bodyPr lIns="228558" tIns="201131" rIns="228558" bIns="228558"/>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51606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58" tIns="155418" rIns="228558" bIns="228558"/>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310268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58" tIns="191988" rIns="228558" bIns="228558"/>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558" tIns="191988" rIns="228558" bIns="228558"/>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Tree>
    <p:extLst>
      <p:ext uri="{BB962C8B-B14F-4D97-AF65-F5344CB8AC3E}">
        <p14:creationId xmlns:p14="http://schemas.microsoft.com/office/powerpoint/2010/main" val="1703516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2C10-6221-AB4C-80DB-8D0B11579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E3461-9CAF-554D-848B-2EBA4792768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894863-190D-A944-9C6C-EA5EF3D36D8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D0B2F2-FC99-E840-9B0B-E5F99503DFD0}"/>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6" name="Footer Placeholder 5">
            <a:extLst>
              <a:ext uri="{FF2B5EF4-FFF2-40B4-BE49-F238E27FC236}">
                <a16:creationId xmlns:a16="http://schemas.microsoft.com/office/drawing/2014/main" id="{937CCB8A-2DD1-9E43-B1B3-450F7827D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BA4881-EDD3-CE41-9C72-F3A638BA7020}"/>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266483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304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1116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343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671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315908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01" indent="-156601">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8318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9792191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3380419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7163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FFFFFF">
                    <a:alpha val="20000"/>
                  </a:srgbClr>
                </a:solidFill>
                <a:latin typeface="IBM Plex Sans"/>
              </a:rPr>
              <a:t>Group Name / DOC ID / Month XX, 2018 / © 2018 IBM Corporation</a:t>
            </a:r>
            <a:endParaRPr lang="en-US" dirty="0">
              <a:solidFill>
                <a:srgbClr val="FFFFFF">
                  <a:alpha val="20000"/>
                </a:srgbClr>
              </a:solidFill>
              <a:latin typeface="IBM Plex Sans"/>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451" algn="dec"/>
              </a:tabLst>
              <a:defRPr sz="1467"/>
            </a:lvl1pPr>
            <a:lvl2pPr marL="230668" indent="-23066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71" rtl="0" eaLnBrk="1" fontAlgn="auto" latinLnBrk="0" hangingPunct="1">
              <a:lnSpc>
                <a:spcPct val="100000"/>
              </a:lnSpc>
              <a:spcBef>
                <a:spcPts val="0"/>
              </a:spcBef>
              <a:spcAft>
                <a:spcPts val="0"/>
              </a:spcAft>
              <a:buClrTx/>
              <a:buSzTx/>
              <a:buFont typeface="Arial"/>
              <a:buNone/>
              <a:tabLst>
                <a:tab pos="5363339" algn="r"/>
              </a:tabLst>
              <a:defRPr/>
            </a:pPr>
            <a:r>
              <a:rPr lang="en-US"/>
              <a:t>Click to edit Master text styles</a:t>
            </a:r>
          </a:p>
        </p:txBody>
      </p:sp>
    </p:spTree>
    <p:extLst>
      <p:ext uri="{BB962C8B-B14F-4D97-AF65-F5344CB8AC3E}">
        <p14:creationId xmlns:p14="http://schemas.microsoft.com/office/powerpoint/2010/main" val="3317125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35299" y="2948528"/>
            <a:ext cx="3921403" cy="488504"/>
          </a:xfrm>
          <a:prstGeom prst="rect">
            <a:avLst/>
          </a:prstGeom>
        </p:spPr>
      </p:pic>
      <p:sp>
        <p:nvSpPr>
          <p:cNvPr id="3" name="Title 4"/>
          <p:cNvSpPr txBox="1">
            <a:spLocks/>
          </p:cNvSpPr>
          <p:nvPr userDrawn="1"/>
        </p:nvSpPr>
        <p:spPr>
          <a:xfrm>
            <a:off x="3352800" y="3192780"/>
            <a:ext cx="5486400" cy="1087120"/>
          </a:xfrm>
          <a:prstGeom prst="rect">
            <a:avLst/>
          </a:prstGeom>
        </p:spPr>
        <p:txBody>
          <a:bodyPr lIns="121896" tIns="60948" rIns="121896" bIns="60948"/>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867" dirty="0">
                <a:solidFill>
                  <a:srgbClr val="FFFFFF"/>
                </a:solidFill>
                <a:latin typeface="IBM Plex Sans"/>
              </a:rPr>
            </a:br>
            <a:br>
              <a:rPr lang="en-US" sz="1867" dirty="0">
                <a:solidFill>
                  <a:srgbClr val="FFFFFF"/>
                </a:solidFill>
                <a:latin typeface="IBM Plex Sans"/>
              </a:rPr>
            </a:br>
            <a:r>
              <a:rPr lang="en-US" sz="1867" dirty="0">
                <a:solidFill>
                  <a:srgbClr val="FFFFFF"/>
                </a:solidFill>
                <a:latin typeface="IBM Plex Sans"/>
              </a:rPr>
              <a:t>Get started today </a:t>
            </a:r>
            <a:r>
              <a:rPr lang="en-US" sz="1867" dirty="0">
                <a:solidFill>
                  <a:srgbClr val="054ADA"/>
                </a:solidFill>
                <a:latin typeface="IBM Plex Sans"/>
                <a:hlinkClick r:id="rId3"/>
              </a:rPr>
              <a:t>www.</a:t>
            </a:r>
            <a:r>
              <a:rPr lang="en-US" sz="1867" dirty="0">
                <a:solidFill>
                  <a:srgbClr val="054ADA"/>
                </a:solidFill>
                <a:latin typeface="IBM Plex Sans"/>
                <a:ea typeface="IBM Plex Sans Regular" charset="0"/>
                <a:cs typeface="IBM Plex Sans Regular" charset="0"/>
                <a:hlinkClick r:id="rId3"/>
              </a:rPr>
              <a:t>ibm.com/watson</a:t>
            </a:r>
            <a:endParaRPr lang="en-US" sz="1867" dirty="0">
              <a:solidFill>
                <a:srgbClr val="FFFFFF"/>
              </a:solidFill>
              <a:latin typeface="IBM Plex Sans"/>
            </a:endParaRPr>
          </a:p>
        </p:txBody>
      </p:sp>
    </p:spTree>
    <p:extLst>
      <p:ext uri="{BB962C8B-B14F-4D97-AF65-F5344CB8AC3E}">
        <p14:creationId xmlns:p14="http://schemas.microsoft.com/office/powerpoint/2010/main" val="107568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7044-5068-E44E-8036-D676A88E1D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A5EFEE-4AAF-B24F-9BCA-96471DCC7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9EC220-892E-F74E-B716-712B956827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A9B7A-D698-6F47-9EE2-DF2C101547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D58F2C1-D0B5-5146-95FA-96EE28116B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BC3EA9-0BE9-5445-97AA-3F4A85E23264}"/>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8" name="Footer Placeholder 7">
            <a:extLst>
              <a:ext uri="{FF2B5EF4-FFF2-40B4-BE49-F238E27FC236}">
                <a16:creationId xmlns:a16="http://schemas.microsoft.com/office/drawing/2014/main" id="{88FA45E1-2E46-8E44-A384-C6A594BD9F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30A356-3CAC-704C-A08C-A5FF636FC4DA}"/>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21283470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bove) + content (3-columns)">
    <p:bg>
      <p:bgPr>
        <a:solidFill>
          <a:srgbClr val="464646"/>
        </a:solidFill>
        <a:effectLst/>
      </p:bgPr>
    </p:bg>
    <p:spTree>
      <p:nvGrpSpPr>
        <p:cNvPr id="1" name=""/>
        <p:cNvGrpSpPr/>
        <p:nvPr/>
      </p:nvGrpSpPr>
      <p:grpSpPr>
        <a:xfrm>
          <a:off x="0" y="0"/>
          <a:ext cx="0" cy="0"/>
          <a:chOff x="0" y="0"/>
          <a:chExt cx="0" cy="0"/>
        </a:xfrm>
      </p:grpSpPr>
      <p:sp>
        <p:nvSpPr>
          <p:cNvPr id="96" name="Body Level One…"/>
          <p:cNvSpPr txBox="1">
            <a:spLocks noGrp="1"/>
          </p:cNvSpPr>
          <p:nvPr>
            <p:ph type="body" sz="quarter" idx="1"/>
          </p:nvPr>
        </p:nvSpPr>
        <p:spPr>
          <a:xfrm>
            <a:off x="304800" y="1463040"/>
            <a:ext cx="3779520" cy="4322659"/>
          </a:xfrm>
          <a:prstGeom prst="rect">
            <a:avLst/>
          </a:prstGeom>
        </p:spPr>
        <p:txBody>
          <a:bodyPr>
            <a:norm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r>
              <a:t>Body Level One</a:t>
            </a:r>
          </a:p>
          <a:p>
            <a:pPr lvl="1"/>
            <a:r>
              <a:t>Body Level Two</a:t>
            </a:r>
          </a:p>
          <a:p>
            <a:pPr lvl="2"/>
            <a:r>
              <a:t>Body Level Three</a:t>
            </a:r>
          </a:p>
          <a:p>
            <a:pPr lvl="3"/>
            <a:r>
              <a:t>Body Level Four</a:t>
            </a:r>
          </a:p>
          <a:p>
            <a:pPr lvl="4"/>
            <a:r>
              <a:t>Body Level Five</a:t>
            </a:r>
          </a:p>
        </p:txBody>
      </p:sp>
      <p:sp>
        <p:nvSpPr>
          <p:cNvPr id="97" name="Title Text"/>
          <p:cNvSpPr txBox="1">
            <a:spLocks noGrp="1"/>
          </p:cNvSpPr>
          <p:nvPr>
            <p:ph type="title"/>
          </p:nvPr>
        </p:nvSpPr>
        <p:spPr>
          <a:xfrm>
            <a:off x="304802" y="231653"/>
            <a:ext cx="5966369" cy="1219201"/>
          </a:xfrm>
          <a:prstGeom prst="rect">
            <a:avLst/>
          </a:prstGeom>
        </p:spPr>
        <p:txBody>
          <a:bodyPr/>
          <a:lstStyle>
            <a:lvl1pPr>
              <a:lnSpc>
                <a:spcPct val="100000"/>
              </a:lnSpc>
              <a:defRPr sz="2667">
                <a:solidFill>
                  <a:srgbClr val="E0E0E0"/>
                </a:solidFill>
                <a:latin typeface="IBM Plex Sans" charset="0"/>
                <a:ea typeface="IBM Plex Sans" charset="0"/>
                <a:cs typeface="IBM Plex Sans" charset="0"/>
              </a:defRPr>
            </a:lvl1pPr>
          </a:lstStyle>
          <a:p>
            <a:r>
              <a:t>Title Text</a:t>
            </a:r>
          </a:p>
        </p:txBody>
      </p:sp>
      <p:sp>
        <p:nvSpPr>
          <p:cNvPr id="98" name="Slide Number"/>
          <p:cNvSpPr txBox="1">
            <a:spLocks noGrp="1"/>
          </p:cNvSpPr>
          <p:nvPr>
            <p:ph type="sldNum" sz="quarter" idx="2"/>
          </p:nvPr>
        </p:nvSpPr>
        <p:spPr>
          <a:xfrm>
            <a:off x="306922" y="6389967"/>
            <a:ext cx="169335" cy="169335"/>
          </a:xfrm>
          <a:prstGeom prst="rect">
            <a:avLst/>
          </a:prstGeom>
        </p:spPr>
        <p:txBody>
          <a:bodyPr/>
          <a:lstStyle>
            <a:lvl1pPr>
              <a:defRPr>
                <a:solidFill>
                  <a:srgbClr val="C6C6C6"/>
                </a:solidFill>
              </a:defRPr>
            </a:lvl1pPr>
          </a:lstStyle>
          <a:p>
            <a:fld id="{86CB4B4D-7CA3-9044-876B-883B54F8677D}" type="slidenum">
              <a:rPr>
                <a:latin typeface="IBM Plex Sans"/>
              </a:rPr>
              <a:pPr/>
              <a:t>‹#›</a:t>
            </a:fld>
            <a:endParaRPr>
              <a:latin typeface="IBM Plex Sans"/>
            </a:endParaRPr>
          </a:p>
        </p:txBody>
      </p:sp>
    </p:spTree>
    <p:extLst>
      <p:ext uri="{BB962C8B-B14F-4D97-AF65-F5344CB8AC3E}">
        <p14:creationId xmlns:p14="http://schemas.microsoft.com/office/powerpoint/2010/main" val="294111591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77952" y="597811"/>
            <a:ext cx="11448288" cy="451405"/>
          </a:xfrm>
        </p:spPr>
        <p:txBody>
          <a:bodyPr>
            <a:spAutoFit/>
          </a:bodyPr>
          <a:lstStyle>
            <a:lvl1pPr>
              <a:defRPr/>
            </a:lvl1pPr>
          </a:lstStyle>
          <a:p>
            <a:r>
              <a:rPr lang="en-US"/>
              <a:t>Click to edit Master title style</a:t>
            </a:r>
            <a:endParaRPr lang="en-US" dirty="0"/>
          </a:p>
        </p:txBody>
      </p:sp>
      <p:sp>
        <p:nvSpPr>
          <p:cNvPr id="2" name="Footer Placeholder 1"/>
          <p:cNvSpPr>
            <a:spLocks noGrp="1"/>
          </p:cNvSpPr>
          <p:nvPr>
            <p:ph type="ftr" sz="quarter" idx="11"/>
          </p:nvPr>
        </p:nvSpPr>
        <p:spPr>
          <a:xfrm>
            <a:off x="2138551" y="6537971"/>
            <a:ext cx="7924800" cy="184151"/>
          </a:xfrm>
          <a:prstGeom prst="rect">
            <a:avLst/>
          </a:prstGeom>
        </p:spPr>
        <p:txBody>
          <a:bodyPr/>
          <a:lstStyle/>
          <a:p>
            <a:pPr algn="ctr"/>
            <a:r>
              <a:rPr lang="en-US" dirty="0">
                <a:solidFill>
                  <a:srgbClr val="000000"/>
                </a:solidFill>
                <a:latin typeface="IBM Plex Sans"/>
              </a:rPr>
              <a:t>IBM Confidential</a:t>
            </a:r>
          </a:p>
        </p:txBody>
      </p:sp>
      <p:sp>
        <p:nvSpPr>
          <p:cNvPr id="5" name="Date Placeholder 12"/>
          <p:cNvSpPr>
            <a:spLocks noGrp="1"/>
          </p:cNvSpPr>
          <p:nvPr>
            <p:ph type="dt" sz="half" idx="2"/>
          </p:nvPr>
        </p:nvSpPr>
        <p:spPr>
          <a:xfrm>
            <a:off x="732367" y="6546551"/>
            <a:ext cx="1402080" cy="182880"/>
          </a:xfrm>
          <a:prstGeom prst="rect">
            <a:avLst/>
          </a:prstGeom>
        </p:spPr>
        <p:txBody>
          <a:bodyPr vert="horz" lIns="91412" tIns="45709" rIns="91412" bIns="45709" rtlCol="0" anchor="ctr"/>
          <a:lstStyle>
            <a:lvl1pPr algn="l">
              <a:defRPr sz="800">
                <a:solidFill>
                  <a:schemeClr val="tx1"/>
                </a:solidFill>
              </a:defRPr>
            </a:lvl1pPr>
          </a:lstStyle>
          <a:p>
            <a:r>
              <a:rPr lang="en-US" dirty="0">
                <a:solidFill>
                  <a:srgbClr val="000000"/>
                </a:solidFill>
                <a:latin typeface="IBM Plex Sans"/>
              </a:rPr>
              <a:t>Insert Date</a:t>
            </a:r>
          </a:p>
        </p:txBody>
      </p:sp>
    </p:spTree>
    <p:extLst>
      <p:ext uri="{BB962C8B-B14F-4D97-AF65-F5344CB8AC3E}">
        <p14:creationId xmlns:p14="http://schemas.microsoft.com/office/powerpoint/2010/main" val="1668465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717B-DED3-724F-96C0-13520BF183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1E5385-CB9C-EF4F-8096-71473B589E83}"/>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4" name="Footer Placeholder 3">
            <a:extLst>
              <a:ext uri="{FF2B5EF4-FFF2-40B4-BE49-F238E27FC236}">
                <a16:creationId xmlns:a16="http://schemas.microsoft.com/office/drawing/2014/main" id="{B2E3DDAC-47D4-224D-8D3A-6DEF26A215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72E762-4156-034A-93D1-E9D139022F75}"/>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3490459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1F22D4-78AC-CD47-BFB2-E23E8ED152F6}"/>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3" name="Footer Placeholder 2">
            <a:extLst>
              <a:ext uri="{FF2B5EF4-FFF2-40B4-BE49-F238E27FC236}">
                <a16:creationId xmlns:a16="http://schemas.microsoft.com/office/drawing/2014/main" id="{1FF1F0CE-CED0-CA46-9723-FE84F37B8A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3B3CDC-7478-C24C-851F-8CF8A3D7F894}"/>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1243820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59C6-3D63-F94E-A928-78C1ADAE9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E5030C-EEA7-C740-B452-E0C556778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2EA628-DD64-7A47-BD0B-E5FB81931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131BD8B-E3F1-2844-99BB-87A522EF6177}"/>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6" name="Footer Placeholder 5">
            <a:extLst>
              <a:ext uri="{FF2B5EF4-FFF2-40B4-BE49-F238E27FC236}">
                <a16:creationId xmlns:a16="http://schemas.microsoft.com/office/drawing/2014/main" id="{5334A309-F319-8847-8200-251A9FABB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C3BDB-654C-8946-9FCB-2D4823B41298}"/>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121605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B497-A273-F742-9A84-664F8F755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E9A61C-4C38-D847-B908-B93767F075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CB9F80-C242-D445-A9F1-4ACE802BD5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2199E3-D407-E241-8D3B-CFAEFBE2D3E0}"/>
              </a:ext>
            </a:extLst>
          </p:cNvPr>
          <p:cNvSpPr>
            <a:spLocks noGrp="1"/>
          </p:cNvSpPr>
          <p:nvPr>
            <p:ph type="dt" sz="half" idx="10"/>
          </p:nvPr>
        </p:nvSpPr>
        <p:spPr/>
        <p:txBody>
          <a:bodyPr/>
          <a:lstStyle/>
          <a:p>
            <a:fld id="{ECF1D56F-1A56-3143-BB53-FF3EE916F2D2}" type="datetimeFigureOut">
              <a:rPr lang="en-US" smtClean="0"/>
              <a:t>2/25/20</a:t>
            </a:fld>
            <a:endParaRPr lang="en-US"/>
          </a:p>
        </p:txBody>
      </p:sp>
      <p:sp>
        <p:nvSpPr>
          <p:cNvPr id="6" name="Footer Placeholder 5">
            <a:extLst>
              <a:ext uri="{FF2B5EF4-FFF2-40B4-BE49-F238E27FC236}">
                <a16:creationId xmlns:a16="http://schemas.microsoft.com/office/drawing/2014/main" id="{54BEB220-CA47-6247-93E2-57B04C103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827B0-51A7-8445-81CC-3EA13CDE78C4}"/>
              </a:ext>
            </a:extLst>
          </p:cNvPr>
          <p:cNvSpPr>
            <a:spLocks noGrp="1"/>
          </p:cNvSpPr>
          <p:nvPr>
            <p:ph type="sldNum" sz="quarter" idx="12"/>
          </p:nvPr>
        </p:nvSpPr>
        <p:spPr/>
        <p:txBody>
          <a:bodyPr/>
          <a:lstStyle/>
          <a:p>
            <a:fld id="{4FBB87A1-D1FC-7F40-AF66-C1D9E605355A}" type="slidenum">
              <a:rPr lang="en-US" smtClean="0"/>
              <a:t>‹#›</a:t>
            </a:fld>
            <a:endParaRPr lang="en-US"/>
          </a:p>
        </p:txBody>
      </p:sp>
    </p:spTree>
    <p:extLst>
      <p:ext uri="{BB962C8B-B14F-4D97-AF65-F5344CB8AC3E}">
        <p14:creationId xmlns:p14="http://schemas.microsoft.com/office/powerpoint/2010/main" val="1332992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77DC6-89B4-9942-818A-820444A370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B3396-A1C6-384F-8453-F2D00DDDD9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7B701-2575-1A41-9C8D-CECC86DD6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1D56F-1A56-3143-BB53-FF3EE916F2D2}" type="datetimeFigureOut">
              <a:rPr lang="en-US" smtClean="0"/>
              <a:t>2/25/20</a:t>
            </a:fld>
            <a:endParaRPr lang="en-US"/>
          </a:p>
        </p:txBody>
      </p:sp>
      <p:sp>
        <p:nvSpPr>
          <p:cNvPr id="5" name="Footer Placeholder 4">
            <a:extLst>
              <a:ext uri="{FF2B5EF4-FFF2-40B4-BE49-F238E27FC236}">
                <a16:creationId xmlns:a16="http://schemas.microsoft.com/office/drawing/2014/main" id="{4765DD39-107C-BB4D-9D1E-00B0ED007F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B6ED5E-7570-A449-ACB8-BDB5FC834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B87A1-D1FC-7F40-AF66-C1D9E605355A}" type="slidenum">
              <a:rPr lang="en-US" smtClean="0"/>
              <a:t>‹#›</a:t>
            </a:fld>
            <a:endParaRPr lang="en-US"/>
          </a:p>
        </p:txBody>
      </p:sp>
    </p:spTree>
    <p:extLst>
      <p:ext uri="{BB962C8B-B14F-4D97-AF65-F5344CB8AC3E}">
        <p14:creationId xmlns:p14="http://schemas.microsoft.com/office/powerpoint/2010/main" val="3092803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9"/>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solidFill>
                  <a:srgbClr val="FFFFFF"/>
                </a:solidFill>
                <a:latin typeface="IBM Plex Sans"/>
              </a:rPr>
              <a:pPr/>
              <a:t>‹#›</a:t>
            </a:fld>
            <a:endParaRPr lang="en-US" dirty="0">
              <a:solidFill>
                <a:srgbClr val="FFFFFF"/>
              </a:solidFill>
              <a:latin typeface="IBM Plex Sans"/>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alpha val="20000"/>
                  </a:schemeClr>
                </a:solidFill>
                <a:latin typeface="+mn-lt"/>
                <a:ea typeface="Arial" charset="0"/>
                <a:cs typeface="Arial" charset="0"/>
              </a:defRPr>
            </a:lvl1pPr>
          </a:lstStyle>
          <a:p>
            <a:r>
              <a:rPr lang="en-US" dirty="0">
                <a:solidFill>
                  <a:srgbClr val="FFFFFF">
                    <a:alpha val="20000"/>
                  </a:srgbClr>
                </a:solidFill>
                <a:latin typeface="IBM Plex Sans"/>
              </a:rPr>
              <a:t>Group Name / DOC ID / Month XX, 2018 / © 2018 IBM Corporation</a:t>
            </a:r>
          </a:p>
        </p:txBody>
      </p:sp>
    </p:spTree>
    <p:extLst>
      <p:ext uri="{BB962C8B-B14F-4D97-AF65-F5344CB8AC3E}">
        <p14:creationId xmlns:p14="http://schemas.microsoft.com/office/powerpoint/2010/main" val="2186389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hf hdr="0" dt="0"/>
  <p:txStyles>
    <p:titleStyle>
      <a:lvl1pPr algn="l" defTabSz="609471"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471"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8"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53"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90" indent="-22431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807" indent="-230668" algn="l" defTabSz="609471"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88" indent="-304736" algn="l" defTabSz="609471" rtl="0" eaLnBrk="1" latinLnBrk="0" hangingPunct="1">
        <a:spcBef>
          <a:spcPct val="20000"/>
        </a:spcBef>
        <a:buFont typeface="Arial"/>
        <a:buChar char="•"/>
        <a:defRPr sz="2667" kern="1200">
          <a:solidFill>
            <a:schemeClr val="tx1"/>
          </a:solidFill>
          <a:latin typeface="+mn-lt"/>
          <a:ea typeface="+mn-ea"/>
          <a:cs typeface="+mn-cs"/>
        </a:defRPr>
      </a:lvl6pPr>
      <a:lvl7pPr marL="3961557" indent="-304736" algn="l" defTabSz="609471" rtl="0" eaLnBrk="1" latinLnBrk="0" hangingPunct="1">
        <a:spcBef>
          <a:spcPct val="20000"/>
        </a:spcBef>
        <a:buFont typeface="Arial"/>
        <a:buChar char="•"/>
        <a:defRPr sz="2667" kern="1200">
          <a:solidFill>
            <a:schemeClr val="tx1"/>
          </a:solidFill>
          <a:latin typeface="+mn-lt"/>
          <a:ea typeface="+mn-ea"/>
          <a:cs typeface="+mn-cs"/>
        </a:defRPr>
      </a:lvl7pPr>
      <a:lvl8pPr marL="4571030" indent="-304736" algn="l" defTabSz="609471" rtl="0" eaLnBrk="1" latinLnBrk="0" hangingPunct="1">
        <a:spcBef>
          <a:spcPct val="20000"/>
        </a:spcBef>
        <a:buFont typeface="Arial"/>
        <a:buChar char="•"/>
        <a:defRPr sz="2667" kern="1200">
          <a:solidFill>
            <a:schemeClr val="tx1"/>
          </a:solidFill>
          <a:latin typeface="+mn-lt"/>
          <a:ea typeface="+mn-ea"/>
          <a:cs typeface="+mn-cs"/>
        </a:defRPr>
      </a:lvl8pPr>
      <a:lvl9pPr marL="5180498" indent="-304736" algn="l" defTabSz="60947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471" rtl="0" eaLnBrk="1" latinLnBrk="0" hangingPunct="1">
        <a:defRPr sz="2400" kern="1200">
          <a:solidFill>
            <a:schemeClr val="tx1"/>
          </a:solidFill>
          <a:latin typeface="+mn-lt"/>
          <a:ea typeface="+mn-ea"/>
          <a:cs typeface="+mn-cs"/>
        </a:defRPr>
      </a:lvl1pPr>
      <a:lvl2pPr marL="609471" algn="l" defTabSz="609471" rtl="0" eaLnBrk="1" latinLnBrk="0" hangingPunct="1">
        <a:defRPr sz="2400" kern="1200">
          <a:solidFill>
            <a:schemeClr val="tx1"/>
          </a:solidFill>
          <a:latin typeface="+mn-lt"/>
          <a:ea typeface="+mn-ea"/>
          <a:cs typeface="+mn-cs"/>
        </a:defRPr>
      </a:lvl2pPr>
      <a:lvl3pPr marL="1218942" algn="l" defTabSz="609471" rtl="0" eaLnBrk="1" latinLnBrk="0" hangingPunct="1">
        <a:defRPr sz="2400" kern="1200">
          <a:solidFill>
            <a:schemeClr val="tx1"/>
          </a:solidFill>
          <a:latin typeface="+mn-lt"/>
          <a:ea typeface="+mn-ea"/>
          <a:cs typeface="+mn-cs"/>
        </a:defRPr>
      </a:lvl3pPr>
      <a:lvl4pPr marL="1828410" algn="l" defTabSz="609471" rtl="0" eaLnBrk="1" latinLnBrk="0" hangingPunct="1">
        <a:defRPr sz="2400" kern="1200">
          <a:solidFill>
            <a:schemeClr val="tx1"/>
          </a:solidFill>
          <a:latin typeface="+mn-lt"/>
          <a:ea typeface="+mn-ea"/>
          <a:cs typeface="+mn-cs"/>
        </a:defRPr>
      </a:lvl4pPr>
      <a:lvl5pPr marL="2437883" algn="l" defTabSz="609471" rtl="0" eaLnBrk="1" latinLnBrk="0" hangingPunct="1">
        <a:defRPr sz="2400" kern="1200">
          <a:solidFill>
            <a:schemeClr val="tx1"/>
          </a:solidFill>
          <a:latin typeface="+mn-lt"/>
          <a:ea typeface="+mn-ea"/>
          <a:cs typeface="+mn-cs"/>
        </a:defRPr>
      </a:lvl5pPr>
      <a:lvl6pPr marL="3047352" algn="l" defTabSz="609471" rtl="0" eaLnBrk="1" latinLnBrk="0" hangingPunct="1">
        <a:defRPr sz="2400" kern="1200">
          <a:solidFill>
            <a:schemeClr val="tx1"/>
          </a:solidFill>
          <a:latin typeface="+mn-lt"/>
          <a:ea typeface="+mn-ea"/>
          <a:cs typeface="+mn-cs"/>
        </a:defRPr>
      </a:lvl6pPr>
      <a:lvl7pPr marL="3656825" algn="l" defTabSz="609471" rtl="0" eaLnBrk="1" latinLnBrk="0" hangingPunct="1">
        <a:defRPr sz="2400" kern="1200">
          <a:solidFill>
            <a:schemeClr val="tx1"/>
          </a:solidFill>
          <a:latin typeface="+mn-lt"/>
          <a:ea typeface="+mn-ea"/>
          <a:cs typeface="+mn-cs"/>
        </a:defRPr>
      </a:lvl7pPr>
      <a:lvl8pPr marL="4266293" algn="l" defTabSz="609471" rtl="0" eaLnBrk="1" latinLnBrk="0" hangingPunct="1">
        <a:defRPr sz="2400" kern="1200">
          <a:solidFill>
            <a:schemeClr val="tx1"/>
          </a:solidFill>
          <a:latin typeface="+mn-lt"/>
          <a:ea typeface="+mn-ea"/>
          <a:cs typeface="+mn-cs"/>
        </a:defRPr>
      </a:lvl8pPr>
      <a:lvl9pPr marL="4875765" algn="l" defTabSz="60947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tiff"/><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Computing</a:t>
            </a:r>
          </a:p>
        </p:txBody>
      </p:sp>
      <p:sp>
        <p:nvSpPr>
          <p:cNvPr id="3" name="Rectangle 2">
            <a:extLst>
              <a:ext uri="{FF2B5EF4-FFF2-40B4-BE49-F238E27FC236}">
                <a16:creationId xmlns:a16="http://schemas.microsoft.com/office/drawing/2014/main" id="{3F38D325-2574-1F45-B738-C9FD2C64E6C6}"/>
              </a:ext>
            </a:extLst>
          </p:cNvPr>
          <p:cNvSpPr/>
          <p:nvPr/>
        </p:nvSpPr>
        <p:spPr>
          <a:xfrm>
            <a:off x="2794000" y="2613392"/>
            <a:ext cx="4658591" cy="1631216"/>
          </a:xfrm>
          <a:prstGeom prst="rect">
            <a:avLst/>
          </a:prstGeom>
        </p:spPr>
        <p:txBody>
          <a:bodyPr wrap="square">
            <a:spAutoFit/>
          </a:bodyPr>
          <a:lstStyle/>
          <a:p>
            <a:r>
              <a:rPr lang="en-US" sz="10000" b="1" dirty="0"/>
              <a:t>|</a:t>
            </a:r>
            <a:r>
              <a:rPr lang="en-US" sz="10000" b="1" dirty="0">
                <a:latin typeface="Symbol" pitchFamily="2" charset="2"/>
              </a:rPr>
              <a:t>Y</a:t>
            </a:r>
            <a:r>
              <a:rPr lang="en-US" sz="10000" b="1" dirty="0"/>
              <a:t>⟩</a:t>
            </a:r>
          </a:p>
        </p:txBody>
      </p:sp>
      <p:pic>
        <p:nvPicPr>
          <p:cNvPr id="4" name="Picture 2" descr="Image result for ibm q experience">
            <a:extLst>
              <a:ext uri="{FF2B5EF4-FFF2-40B4-BE49-F238E27FC236}">
                <a16:creationId xmlns:a16="http://schemas.microsoft.com/office/drawing/2014/main" id="{C5BA0B34-7E21-BE45-AFAD-49D813954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0" y="1283822"/>
            <a:ext cx="2095500" cy="429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77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Classical Gates</a:t>
            </a:r>
          </a:p>
        </p:txBody>
      </p:sp>
      <p:pic>
        <p:nvPicPr>
          <p:cNvPr id="10242" name="Picture 2" descr="2-input transistor and gate">
            <a:extLst>
              <a:ext uri="{FF2B5EF4-FFF2-40B4-BE49-F238E27FC236}">
                <a16:creationId xmlns:a16="http://schemas.microsoft.com/office/drawing/2014/main" id="{2649FCF0-B4C5-1C48-ADF0-FE3426CBE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0" y="1555750"/>
            <a:ext cx="3683000" cy="3746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2D2B08-DE9B-1B4D-B027-9A8B2698EF25}"/>
              </a:ext>
            </a:extLst>
          </p:cNvPr>
          <p:cNvSpPr txBox="1"/>
          <p:nvPr/>
        </p:nvSpPr>
        <p:spPr>
          <a:xfrm>
            <a:off x="6908800" y="5556248"/>
            <a:ext cx="4126676" cy="276999"/>
          </a:xfrm>
          <a:prstGeom prst="rect">
            <a:avLst/>
          </a:prstGeom>
          <a:noFill/>
        </p:spPr>
        <p:txBody>
          <a:bodyPr wrap="square" rtlCol="0">
            <a:spAutoFit/>
          </a:bodyPr>
          <a:lstStyle/>
          <a:p>
            <a:r>
              <a:rPr lang="en-US" sz="1200" dirty="0" err="1"/>
              <a:t>Source:https</a:t>
            </a:r>
            <a:r>
              <a:rPr lang="en-US" sz="1200" dirty="0"/>
              <a:t>://</a:t>
            </a:r>
            <a:r>
              <a:rPr lang="en-US" sz="1200" dirty="0" err="1"/>
              <a:t>www.electronics-tutorials.ws</a:t>
            </a:r>
            <a:r>
              <a:rPr lang="en-US" sz="1200" dirty="0"/>
              <a:t>/logic/logic_2.html</a:t>
            </a:r>
          </a:p>
        </p:txBody>
      </p:sp>
      <p:pic>
        <p:nvPicPr>
          <p:cNvPr id="10244" name="Picture 4" descr="Image result for logic gates">
            <a:extLst>
              <a:ext uri="{FF2B5EF4-FFF2-40B4-BE49-F238E27FC236}">
                <a16:creationId xmlns:a16="http://schemas.microsoft.com/office/drawing/2014/main" id="{CDEA89DF-0620-114E-9D01-6E4B18E9A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058" y="2645375"/>
            <a:ext cx="4297618" cy="21326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6671AD-EA36-2643-B9FE-83242CE689F4}"/>
              </a:ext>
            </a:extLst>
          </p:cNvPr>
          <p:cNvSpPr txBox="1"/>
          <p:nvPr/>
        </p:nvSpPr>
        <p:spPr>
          <a:xfrm>
            <a:off x="1455058" y="2119085"/>
            <a:ext cx="4297618" cy="369332"/>
          </a:xfrm>
          <a:prstGeom prst="rect">
            <a:avLst/>
          </a:prstGeom>
          <a:noFill/>
        </p:spPr>
        <p:txBody>
          <a:bodyPr wrap="square" rtlCol="0">
            <a:spAutoFit/>
          </a:bodyPr>
          <a:lstStyle/>
          <a:p>
            <a:r>
              <a:rPr lang="en-US" dirty="0"/>
              <a:t>Computation circuit is made of logical gates</a:t>
            </a:r>
          </a:p>
        </p:txBody>
      </p:sp>
      <p:sp>
        <p:nvSpPr>
          <p:cNvPr id="9" name="TextBox 8">
            <a:extLst>
              <a:ext uri="{FF2B5EF4-FFF2-40B4-BE49-F238E27FC236}">
                <a16:creationId xmlns:a16="http://schemas.microsoft.com/office/drawing/2014/main" id="{22351E9E-0FB1-A14D-85C6-17296CFC4B75}"/>
              </a:ext>
            </a:extLst>
          </p:cNvPr>
          <p:cNvSpPr txBox="1"/>
          <p:nvPr/>
        </p:nvSpPr>
        <p:spPr>
          <a:xfrm>
            <a:off x="6737858" y="1147607"/>
            <a:ext cx="4297618" cy="369332"/>
          </a:xfrm>
          <a:prstGeom prst="rect">
            <a:avLst/>
          </a:prstGeom>
          <a:noFill/>
        </p:spPr>
        <p:txBody>
          <a:bodyPr wrap="square" rtlCol="0">
            <a:spAutoFit/>
          </a:bodyPr>
          <a:lstStyle/>
          <a:p>
            <a:r>
              <a:rPr lang="en-US" dirty="0"/>
              <a:t>… which are implemented with transistors</a:t>
            </a:r>
          </a:p>
        </p:txBody>
      </p:sp>
    </p:spTree>
    <p:extLst>
      <p:ext uri="{BB962C8B-B14F-4D97-AF65-F5344CB8AC3E}">
        <p14:creationId xmlns:p14="http://schemas.microsoft.com/office/powerpoint/2010/main" val="263505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Gates</a:t>
            </a:r>
          </a:p>
        </p:txBody>
      </p:sp>
      <p:grpSp>
        <p:nvGrpSpPr>
          <p:cNvPr id="16" name="Group 15">
            <a:extLst>
              <a:ext uri="{FF2B5EF4-FFF2-40B4-BE49-F238E27FC236}">
                <a16:creationId xmlns:a16="http://schemas.microsoft.com/office/drawing/2014/main" id="{A560EA2D-BB58-AF41-8CA8-1A7C0D836834}"/>
              </a:ext>
            </a:extLst>
          </p:cNvPr>
          <p:cNvGrpSpPr/>
          <p:nvPr/>
        </p:nvGrpSpPr>
        <p:grpSpPr>
          <a:xfrm>
            <a:off x="6737016" y="1627519"/>
            <a:ext cx="831273" cy="546087"/>
            <a:chOff x="1371600" y="2076450"/>
            <a:chExt cx="831273" cy="546087"/>
          </a:xfrm>
        </p:grpSpPr>
        <p:cxnSp>
          <p:nvCxnSpPr>
            <p:cNvPr id="4" name="Straight Connector 3">
              <a:extLst>
                <a:ext uri="{FF2B5EF4-FFF2-40B4-BE49-F238E27FC236}">
                  <a16:creationId xmlns:a16="http://schemas.microsoft.com/office/drawing/2014/main" id="{9ECDB788-75DB-0747-B89A-19A71296E526}"/>
                </a:ext>
              </a:extLst>
            </p:cNvPr>
            <p:cNvCxnSpPr/>
            <p:nvPr/>
          </p:nvCxnSpPr>
          <p:spPr>
            <a:xfrm>
              <a:off x="1371600" y="2119745"/>
              <a:ext cx="83127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59D93CB-418E-DE41-9EF3-887B09AA42DB}"/>
                </a:ext>
              </a:extLst>
            </p:cNvPr>
            <p:cNvSpPr/>
            <p:nvPr/>
          </p:nvSpPr>
          <p:spPr>
            <a:xfrm>
              <a:off x="1751385" y="2076450"/>
              <a:ext cx="88787" cy="8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F64903-C369-0149-AB4B-8C800A9E7A4C}"/>
                </a:ext>
              </a:extLst>
            </p:cNvPr>
            <p:cNvSpPr/>
            <p:nvPr/>
          </p:nvSpPr>
          <p:spPr>
            <a:xfrm>
              <a:off x="1702481" y="2448227"/>
              <a:ext cx="186596" cy="174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F419DCB-6066-A84B-842C-73ACDE46D3A1}"/>
                </a:ext>
              </a:extLst>
            </p:cNvPr>
            <p:cNvCxnSpPr>
              <a:cxnSpLocks/>
              <a:stCxn id="7" idx="4"/>
              <a:endCxn id="12" idx="4"/>
            </p:cNvCxnSpPr>
            <p:nvPr/>
          </p:nvCxnSpPr>
          <p:spPr>
            <a:xfrm>
              <a:off x="1795779" y="2161657"/>
              <a:ext cx="0" cy="460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D6CA2CC-E4AF-C649-B69C-E7BD2131ED8D}"/>
                </a:ext>
              </a:extLst>
            </p:cNvPr>
            <p:cNvCxnSpPr/>
            <p:nvPr/>
          </p:nvCxnSpPr>
          <p:spPr>
            <a:xfrm>
              <a:off x="1371600" y="2535382"/>
              <a:ext cx="83127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1104AF4-F841-0F4D-AA34-221E96528DFD}"/>
              </a:ext>
            </a:extLst>
          </p:cNvPr>
          <p:cNvGrpSpPr/>
          <p:nvPr/>
        </p:nvGrpSpPr>
        <p:grpSpPr>
          <a:xfrm>
            <a:off x="8109471" y="1565924"/>
            <a:ext cx="831273" cy="546087"/>
            <a:chOff x="2374900" y="2076450"/>
            <a:chExt cx="831273" cy="546087"/>
          </a:xfrm>
        </p:grpSpPr>
        <p:cxnSp>
          <p:nvCxnSpPr>
            <p:cNvPr id="18" name="Straight Connector 17">
              <a:extLst>
                <a:ext uri="{FF2B5EF4-FFF2-40B4-BE49-F238E27FC236}">
                  <a16:creationId xmlns:a16="http://schemas.microsoft.com/office/drawing/2014/main" id="{476FA6DA-2753-DE42-84FB-DED2FEE51D99}"/>
                </a:ext>
              </a:extLst>
            </p:cNvPr>
            <p:cNvCxnSpPr/>
            <p:nvPr/>
          </p:nvCxnSpPr>
          <p:spPr>
            <a:xfrm>
              <a:off x="2374900" y="2119745"/>
              <a:ext cx="83127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5F80649-405B-4C43-8327-D25F96F99597}"/>
                </a:ext>
              </a:extLst>
            </p:cNvPr>
            <p:cNvSpPr/>
            <p:nvPr/>
          </p:nvSpPr>
          <p:spPr>
            <a:xfrm>
              <a:off x="2754685" y="2076450"/>
              <a:ext cx="88787" cy="8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42B84D0-F29B-3A46-B880-3DF9A454B004}"/>
                </a:ext>
              </a:extLst>
            </p:cNvPr>
            <p:cNvSpPr/>
            <p:nvPr/>
          </p:nvSpPr>
          <p:spPr>
            <a:xfrm>
              <a:off x="2705781" y="2448227"/>
              <a:ext cx="186596" cy="174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E6F733A-B671-584E-849A-C9A33FD13CC4}"/>
                </a:ext>
              </a:extLst>
            </p:cNvPr>
            <p:cNvCxnSpPr>
              <a:cxnSpLocks/>
              <a:stCxn id="19" idx="4"/>
              <a:endCxn id="20" idx="4"/>
            </p:cNvCxnSpPr>
            <p:nvPr/>
          </p:nvCxnSpPr>
          <p:spPr>
            <a:xfrm>
              <a:off x="2799079" y="2161657"/>
              <a:ext cx="0" cy="460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2970C9-5E0C-5345-867D-F007BDFE8686}"/>
                </a:ext>
              </a:extLst>
            </p:cNvPr>
            <p:cNvCxnSpPr/>
            <p:nvPr/>
          </p:nvCxnSpPr>
          <p:spPr>
            <a:xfrm>
              <a:off x="2374900" y="2535382"/>
              <a:ext cx="831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BA1DB4-6BAF-6A4A-96C0-BE0FBD369641}"/>
                </a:ext>
              </a:extLst>
            </p:cNvPr>
            <p:cNvCxnSpPr/>
            <p:nvPr/>
          </p:nvCxnSpPr>
          <p:spPr>
            <a:xfrm>
              <a:off x="2374900" y="2283294"/>
              <a:ext cx="83127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3891DC3-BBD8-6041-B383-CEA0B0C3A3FE}"/>
                </a:ext>
              </a:extLst>
            </p:cNvPr>
            <p:cNvSpPr/>
            <p:nvPr/>
          </p:nvSpPr>
          <p:spPr>
            <a:xfrm>
              <a:off x="2754685" y="2239999"/>
              <a:ext cx="88787" cy="8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5" name="Table 24">
            <a:extLst>
              <a:ext uri="{FF2B5EF4-FFF2-40B4-BE49-F238E27FC236}">
                <a16:creationId xmlns:a16="http://schemas.microsoft.com/office/drawing/2014/main" id="{4E7515E6-6264-8047-8888-A62192689B9A}"/>
              </a:ext>
            </a:extLst>
          </p:cNvPr>
          <p:cNvGraphicFramePr>
            <a:graphicFrameLocks noGrp="1"/>
          </p:cNvGraphicFramePr>
          <p:nvPr>
            <p:extLst>
              <p:ext uri="{D42A27DB-BD31-4B8C-83A1-F6EECF244321}">
                <p14:modId xmlns:p14="http://schemas.microsoft.com/office/powerpoint/2010/main" val="2374270758"/>
              </p:ext>
            </p:extLst>
          </p:nvPr>
        </p:nvGraphicFramePr>
        <p:xfrm>
          <a:off x="6670068" y="2366391"/>
          <a:ext cx="1032410" cy="1658915"/>
        </p:xfrm>
        <a:graphic>
          <a:graphicData uri="http://schemas.openxmlformats.org/drawingml/2006/table">
            <a:tbl>
              <a:tblPr firstRow="1" bandRow="1">
                <a:tableStyleId>{5C22544A-7EE6-4342-B048-85BDC9FD1C3A}</a:tableStyleId>
              </a:tblPr>
              <a:tblGrid>
                <a:gridCol w="490543">
                  <a:extLst>
                    <a:ext uri="{9D8B030D-6E8A-4147-A177-3AD203B41FA5}">
                      <a16:colId xmlns:a16="http://schemas.microsoft.com/office/drawing/2014/main" val="2453862887"/>
                    </a:ext>
                  </a:extLst>
                </a:gridCol>
                <a:gridCol w="541867">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296334">
                <a:tc>
                  <a:txBody>
                    <a:bodyPr/>
                    <a:lstStyle/>
                    <a:p>
                      <a:r>
                        <a:rPr lang="en-US" sz="800" b="1" dirty="0"/>
                        <a:t>Q1:|0⟩</a:t>
                      </a:r>
                    </a:p>
                    <a:p>
                      <a:r>
                        <a:rPr lang="en-US" sz="800" b="1" dirty="0"/>
                        <a:t>Q2:|0⟩</a:t>
                      </a:r>
                      <a:endParaRPr lang="en-US" sz="800" dirty="0"/>
                    </a:p>
                  </a:txBody>
                  <a:tcPr/>
                </a:tc>
                <a:tc>
                  <a:txBody>
                    <a:bodyPr/>
                    <a:lstStyle/>
                    <a:p>
                      <a:r>
                        <a:rPr lang="en-US" sz="800" b="1" dirty="0"/>
                        <a:t>Q1:|0⟩</a:t>
                      </a:r>
                    </a:p>
                    <a:p>
                      <a:r>
                        <a:rPr lang="en-US" sz="800" b="1" dirty="0"/>
                        <a:t>Q2:|0⟩</a:t>
                      </a:r>
                      <a:endParaRPr lang="en-US" sz="800" dirty="0"/>
                    </a:p>
                  </a:txBody>
                  <a:tcPr/>
                </a:tc>
                <a:extLst>
                  <a:ext uri="{0D108BD9-81ED-4DB2-BD59-A6C34878D82A}">
                    <a16:rowId xmlns:a16="http://schemas.microsoft.com/office/drawing/2014/main" val="3780297645"/>
                  </a:ext>
                </a:extLst>
              </a:tr>
              <a:tr h="291254">
                <a:tc>
                  <a:txBody>
                    <a:bodyPr/>
                    <a:lstStyle/>
                    <a:p>
                      <a:r>
                        <a:rPr lang="en-US" sz="800" b="1" dirty="0"/>
                        <a:t>Q1:|0⟩</a:t>
                      </a:r>
                    </a:p>
                    <a:p>
                      <a:r>
                        <a:rPr lang="en-US" sz="800" b="1" dirty="0"/>
                        <a:t>Q2:|1⟩</a:t>
                      </a:r>
                      <a:endParaRPr lang="en-US" sz="800" dirty="0"/>
                    </a:p>
                  </a:txBody>
                  <a:tcPr/>
                </a:tc>
                <a:tc>
                  <a:txBody>
                    <a:bodyPr/>
                    <a:lstStyle/>
                    <a:p>
                      <a:r>
                        <a:rPr lang="en-US" sz="800" b="1" dirty="0"/>
                        <a:t>Q1:|0⟩</a:t>
                      </a:r>
                    </a:p>
                    <a:p>
                      <a:r>
                        <a:rPr lang="en-US" sz="800" b="1" dirty="0"/>
                        <a:t>Q2:|1⟩</a:t>
                      </a:r>
                      <a:endParaRPr lang="en-US" sz="800" dirty="0"/>
                    </a:p>
                  </a:txBody>
                  <a:tcPr/>
                </a:tc>
                <a:extLst>
                  <a:ext uri="{0D108BD9-81ED-4DB2-BD59-A6C34878D82A}">
                    <a16:rowId xmlns:a16="http://schemas.microsoft.com/office/drawing/2014/main" val="3621200113"/>
                  </a:ext>
                </a:extLst>
              </a:tr>
              <a:tr h="201507">
                <a:tc>
                  <a:txBody>
                    <a:bodyPr/>
                    <a:lstStyle/>
                    <a:p>
                      <a:r>
                        <a:rPr lang="en-US" sz="800" b="1" dirty="0"/>
                        <a:t>Q1:|1⟩</a:t>
                      </a:r>
                    </a:p>
                    <a:p>
                      <a:r>
                        <a:rPr lang="en-US" sz="800" b="1" dirty="0"/>
                        <a:t>Q2:|0⟩</a:t>
                      </a:r>
                      <a:endParaRPr lang="en-US" sz="800" dirty="0"/>
                    </a:p>
                  </a:txBody>
                  <a:tcPr/>
                </a:tc>
                <a:tc>
                  <a:txBody>
                    <a:bodyPr/>
                    <a:lstStyle/>
                    <a:p>
                      <a:r>
                        <a:rPr lang="en-US" sz="800" b="1" dirty="0"/>
                        <a:t>Q1:|1⟩</a:t>
                      </a:r>
                    </a:p>
                    <a:p>
                      <a:r>
                        <a:rPr lang="en-US" sz="800" b="1" dirty="0"/>
                        <a:t>Q2:|1⟩</a:t>
                      </a:r>
                      <a:endParaRPr lang="en-US" sz="800" dirty="0"/>
                    </a:p>
                  </a:txBody>
                  <a:tcPr/>
                </a:tc>
                <a:extLst>
                  <a:ext uri="{0D108BD9-81ED-4DB2-BD59-A6C34878D82A}">
                    <a16:rowId xmlns:a16="http://schemas.microsoft.com/office/drawing/2014/main" val="2158873146"/>
                  </a:ext>
                </a:extLst>
              </a:tr>
              <a:tr h="370840">
                <a:tc>
                  <a:txBody>
                    <a:bodyPr/>
                    <a:lstStyle/>
                    <a:p>
                      <a:r>
                        <a:rPr lang="en-US" sz="800" b="1" dirty="0"/>
                        <a:t>Q1:|1⟩</a:t>
                      </a:r>
                    </a:p>
                    <a:p>
                      <a:r>
                        <a:rPr lang="en-US" sz="800" b="1" dirty="0"/>
                        <a:t>Q2:|1⟩</a:t>
                      </a:r>
                      <a:endParaRPr lang="en-US" sz="800" dirty="0"/>
                    </a:p>
                  </a:txBody>
                  <a:tcPr/>
                </a:tc>
                <a:tc>
                  <a:txBody>
                    <a:bodyPr/>
                    <a:lstStyle/>
                    <a:p>
                      <a:r>
                        <a:rPr lang="en-US" sz="800" b="1" dirty="0"/>
                        <a:t>Q1:|1⟩</a:t>
                      </a:r>
                    </a:p>
                    <a:p>
                      <a:r>
                        <a:rPr lang="en-US" sz="800" b="1" dirty="0"/>
                        <a:t>Q2:|0⟩</a:t>
                      </a:r>
                      <a:endParaRPr lang="en-US" sz="800" dirty="0"/>
                    </a:p>
                  </a:txBody>
                  <a:tcPr/>
                </a:tc>
                <a:extLst>
                  <a:ext uri="{0D108BD9-81ED-4DB2-BD59-A6C34878D82A}">
                    <a16:rowId xmlns:a16="http://schemas.microsoft.com/office/drawing/2014/main" val="20313221"/>
                  </a:ext>
                </a:extLst>
              </a:tr>
            </a:tbl>
          </a:graphicData>
        </a:graphic>
      </p:graphicFrame>
      <p:sp>
        <p:nvSpPr>
          <p:cNvPr id="26" name="TextBox 25">
            <a:extLst>
              <a:ext uri="{FF2B5EF4-FFF2-40B4-BE49-F238E27FC236}">
                <a16:creationId xmlns:a16="http://schemas.microsoft.com/office/drawing/2014/main" id="{9C9C9148-FE81-F845-BE3C-02CB10B692C1}"/>
              </a:ext>
            </a:extLst>
          </p:cNvPr>
          <p:cNvSpPr txBox="1"/>
          <p:nvPr/>
        </p:nvSpPr>
        <p:spPr>
          <a:xfrm>
            <a:off x="6791109" y="1129859"/>
            <a:ext cx="723085" cy="369332"/>
          </a:xfrm>
          <a:prstGeom prst="rect">
            <a:avLst/>
          </a:prstGeom>
          <a:noFill/>
        </p:spPr>
        <p:txBody>
          <a:bodyPr wrap="square" rtlCol="0">
            <a:spAutoFit/>
          </a:bodyPr>
          <a:lstStyle/>
          <a:p>
            <a:r>
              <a:rPr lang="en-US" dirty="0"/>
              <a:t>CNOT</a:t>
            </a:r>
          </a:p>
        </p:txBody>
      </p:sp>
      <p:sp>
        <p:nvSpPr>
          <p:cNvPr id="29" name="TextBox 28">
            <a:extLst>
              <a:ext uri="{FF2B5EF4-FFF2-40B4-BE49-F238E27FC236}">
                <a16:creationId xmlns:a16="http://schemas.microsoft.com/office/drawing/2014/main" id="{F01A0921-C1A3-0E4E-8A1E-67638BBE7D77}"/>
              </a:ext>
            </a:extLst>
          </p:cNvPr>
          <p:cNvSpPr txBox="1"/>
          <p:nvPr/>
        </p:nvSpPr>
        <p:spPr>
          <a:xfrm>
            <a:off x="8136517" y="1108054"/>
            <a:ext cx="777180" cy="369332"/>
          </a:xfrm>
          <a:prstGeom prst="rect">
            <a:avLst/>
          </a:prstGeom>
          <a:noFill/>
        </p:spPr>
        <p:txBody>
          <a:bodyPr wrap="square" rtlCol="0">
            <a:spAutoFit/>
          </a:bodyPr>
          <a:lstStyle/>
          <a:p>
            <a:r>
              <a:rPr lang="en-US" dirty="0" err="1"/>
              <a:t>Toffoli</a:t>
            </a:r>
            <a:endParaRPr lang="en-US" dirty="0"/>
          </a:p>
        </p:txBody>
      </p:sp>
      <p:graphicFrame>
        <p:nvGraphicFramePr>
          <p:cNvPr id="30" name="Table 29">
            <a:extLst>
              <a:ext uri="{FF2B5EF4-FFF2-40B4-BE49-F238E27FC236}">
                <a16:creationId xmlns:a16="http://schemas.microsoft.com/office/drawing/2014/main" id="{29132129-BC74-7E4B-80D4-CCAF02B1BF9C}"/>
              </a:ext>
            </a:extLst>
          </p:cNvPr>
          <p:cNvGraphicFramePr>
            <a:graphicFrameLocks noGrp="1"/>
          </p:cNvGraphicFramePr>
          <p:nvPr>
            <p:extLst>
              <p:ext uri="{D42A27DB-BD31-4B8C-83A1-F6EECF244321}">
                <p14:modId xmlns:p14="http://schemas.microsoft.com/office/powerpoint/2010/main" val="2626110769"/>
              </p:ext>
            </p:extLst>
          </p:nvPr>
        </p:nvGraphicFramePr>
        <p:xfrm>
          <a:off x="8017445" y="2361732"/>
          <a:ext cx="1032410" cy="3939835"/>
        </p:xfrm>
        <a:graphic>
          <a:graphicData uri="http://schemas.openxmlformats.org/drawingml/2006/table">
            <a:tbl>
              <a:tblPr firstRow="1" bandRow="1">
                <a:tableStyleId>{5C22544A-7EE6-4342-B048-85BDC9FD1C3A}</a:tableStyleId>
              </a:tblPr>
              <a:tblGrid>
                <a:gridCol w="490543">
                  <a:extLst>
                    <a:ext uri="{9D8B030D-6E8A-4147-A177-3AD203B41FA5}">
                      <a16:colId xmlns:a16="http://schemas.microsoft.com/office/drawing/2014/main" val="2453862887"/>
                    </a:ext>
                  </a:extLst>
                </a:gridCol>
                <a:gridCol w="541867">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296334">
                <a:tc>
                  <a:txBody>
                    <a:bodyPr/>
                    <a:lstStyle/>
                    <a:p>
                      <a:r>
                        <a:rPr lang="en-US" sz="800" b="1" dirty="0"/>
                        <a:t>Q1:|0⟩</a:t>
                      </a:r>
                    </a:p>
                    <a:p>
                      <a:r>
                        <a:rPr lang="en-US" sz="800" b="1" dirty="0"/>
                        <a:t>Q2:|0⟩</a:t>
                      </a:r>
                    </a:p>
                    <a:p>
                      <a:r>
                        <a:rPr lang="en-US" sz="800" b="1" dirty="0"/>
                        <a:t>Q3:|0⟩</a:t>
                      </a:r>
                      <a:endParaRPr lang="en-US" sz="800" dirty="0"/>
                    </a:p>
                  </a:txBody>
                  <a:tcPr/>
                </a:tc>
                <a:tc>
                  <a:txBody>
                    <a:bodyPr/>
                    <a:lstStyle/>
                    <a:p>
                      <a:r>
                        <a:rPr lang="en-US" sz="800" b="1" dirty="0"/>
                        <a:t>Q1:|0⟩</a:t>
                      </a:r>
                    </a:p>
                    <a:p>
                      <a:r>
                        <a:rPr lang="en-US" sz="800" b="1" dirty="0"/>
                        <a:t>Q2:|0⟩</a:t>
                      </a:r>
                    </a:p>
                    <a:p>
                      <a:r>
                        <a:rPr lang="en-US" sz="800" b="1" dirty="0"/>
                        <a:t>Q2:|0⟩</a:t>
                      </a:r>
                      <a:endParaRPr lang="en-US" sz="800" dirty="0"/>
                    </a:p>
                  </a:txBody>
                  <a:tcPr/>
                </a:tc>
                <a:extLst>
                  <a:ext uri="{0D108BD9-81ED-4DB2-BD59-A6C34878D82A}">
                    <a16:rowId xmlns:a16="http://schemas.microsoft.com/office/drawing/2014/main" val="3780297645"/>
                  </a:ext>
                </a:extLst>
              </a:tr>
              <a:tr h="291254">
                <a:tc>
                  <a:txBody>
                    <a:bodyPr/>
                    <a:lstStyle/>
                    <a:p>
                      <a:r>
                        <a:rPr lang="en-US" sz="800" b="1" dirty="0"/>
                        <a:t>Q1:|0⟩</a:t>
                      </a:r>
                    </a:p>
                    <a:p>
                      <a:r>
                        <a:rPr lang="en-US" sz="800" b="1" dirty="0"/>
                        <a:t>Q2:|0⟩</a:t>
                      </a:r>
                    </a:p>
                    <a:p>
                      <a:r>
                        <a:rPr lang="en-US" sz="800" b="1" dirty="0"/>
                        <a:t>Q2:|1⟩</a:t>
                      </a:r>
                      <a:endParaRPr lang="en-US" sz="800" dirty="0"/>
                    </a:p>
                  </a:txBody>
                  <a:tcPr/>
                </a:tc>
                <a:tc>
                  <a:txBody>
                    <a:bodyPr/>
                    <a:lstStyle/>
                    <a:p>
                      <a:r>
                        <a:rPr lang="en-US" sz="800" b="1" dirty="0"/>
                        <a:t>Q1:|0⟩</a:t>
                      </a:r>
                    </a:p>
                    <a:p>
                      <a:r>
                        <a:rPr lang="en-US" sz="800" b="1" dirty="0"/>
                        <a:t>Q2:|0⟩</a:t>
                      </a:r>
                    </a:p>
                    <a:p>
                      <a:r>
                        <a:rPr lang="en-US" sz="800" b="1" dirty="0"/>
                        <a:t>Q2:|1⟩</a:t>
                      </a:r>
                      <a:endParaRPr lang="en-US" sz="800" dirty="0"/>
                    </a:p>
                  </a:txBody>
                  <a:tcPr/>
                </a:tc>
                <a:extLst>
                  <a:ext uri="{0D108BD9-81ED-4DB2-BD59-A6C34878D82A}">
                    <a16:rowId xmlns:a16="http://schemas.microsoft.com/office/drawing/2014/main" val="1734765783"/>
                  </a:ext>
                </a:extLst>
              </a:tr>
              <a:tr h="291254">
                <a:tc>
                  <a:txBody>
                    <a:bodyPr/>
                    <a:lstStyle/>
                    <a:p>
                      <a:r>
                        <a:rPr lang="en-US" sz="800" b="1" dirty="0"/>
                        <a:t>Q1:|0⟩</a:t>
                      </a:r>
                    </a:p>
                    <a:p>
                      <a:r>
                        <a:rPr lang="en-US" sz="800" b="1" dirty="0"/>
                        <a:t>Q2:|1⟩</a:t>
                      </a:r>
                    </a:p>
                    <a:p>
                      <a:r>
                        <a:rPr lang="en-US" sz="800" b="1" dirty="0"/>
                        <a:t>Q2:|0⟩</a:t>
                      </a:r>
                      <a:endParaRPr lang="en-US" sz="800" dirty="0"/>
                    </a:p>
                  </a:txBody>
                  <a:tcPr/>
                </a:tc>
                <a:tc>
                  <a:txBody>
                    <a:bodyPr/>
                    <a:lstStyle/>
                    <a:p>
                      <a:r>
                        <a:rPr lang="en-US" sz="800" b="1" dirty="0"/>
                        <a:t>Q1:|0⟩</a:t>
                      </a:r>
                    </a:p>
                    <a:p>
                      <a:r>
                        <a:rPr lang="en-US" sz="800" b="1" dirty="0"/>
                        <a:t>Q2:|1⟩</a:t>
                      </a:r>
                    </a:p>
                    <a:p>
                      <a:r>
                        <a:rPr lang="en-US" sz="800" b="1" dirty="0"/>
                        <a:t>Q2:|0⟩</a:t>
                      </a:r>
                      <a:endParaRPr lang="en-US" sz="800" dirty="0"/>
                    </a:p>
                  </a:txBody>
                  <a:tcPr/>
                </a:tc>
                <a:extLst>
                  <a:ext uri="{0D108BD9-81ED-4DB2-BD59-A6C34878D82A}">
                    <a16:rowId xmlns:a16="http://schemas.microsoft.com/office/drawing/2014/main" val="3621200113"/>
                  </a:ext>
                </a:extLst>
              </a:tr>
              <a:tr h="201507">
                <a:tc>
                  <a:txBody>
                    <a:bodyPr/>
                    <a:lstStyle/>
                    <a:p>
                      <a:r>
                        <a:rPr lang="en-US" sz="800" b="1" dirty="0"/>
                        <a:t>Q1:|0⟩</a:t>
                      </a:r>
                    </a:p>
                    <a:p>
                      <a:r>
                        <a:rPr lang="en-US" sz="800" b="1" dirty="0"/>
                        <a:t>Q2:|1⟩</a:t>
                      </a:r>
                    </a:p>
                    <a:p>
                      <a:r>
                        <a:rPr lang="en-US" sz="800" b="1" dirty="0"/>
                        <a:t>Q2:|1⟩</a:t>
                      </a:r>
                      <a:endParaRPr lang="en-US" sz="800" dirty="0"/>
                    </a:p>
                  </a:txBody>
                  <a:tcPr/>
                </a:tc>
                <a:tc>
                  <a:txBody>
                    <a:bodyPr/>
                    <a:lstStyle/>
                    <a:p>
                      <a:r>
                        <a:rPr lang="en-US" sz="800" b="1" dirty="0"/>
                        <a:t>Q1:|0⟩</a:t>
                      </a:r>
                    </a:p>
                    <a:p>
                      <a:r>
                        <a:rPr lang="en-US" sz="800" b="1" dirty="0"/>
                        <a:t>Q2:|1⟩</a:t>
                      </a:r>
                    </a:p>
                    <a:p>
                      <a:r>
                        <a:rPr lang="en-US" sz="800" b="1" dirty="0"/>
                        <a:t>Q2:|1⟩</a:t>
                      </a:r>
                      <a:endParaRPr lang="en-US" sz="800" dirty="0"/>
                    </a:p>
                  </a:txBody>
                  <a:tcPr/>
                </a:tc>
                <a:extLst>
                  <a:ext uri="{0D108BD9-81ED-4DB2-BD59-A6C34878D82A}">
                    <a16:rowId xmlns:a16="http://schemas.microsoft.com/office/drawing/2014/main" val="1370677778"/>
                  </a:ext>
                </a:extLst>
              </a:tr>
              <a:tr h="201507">
                <a:tc>
                  <a:txBody>
                    <a:bodyPr/>
                    <a:lstStyle/>
                    <a:p>
                      <a:r>
                        <a:rPr lang="en-US" sz="800" b="1" dirty="0"/>
                        <a:t>Q1:|1⟩</a:t>
                      </a:r>
                    </a:p>
                    <a:p>
                      <a:r>
                        <a:rPr lang="en-US" sz="800" b="1" dirty="0"/>
                        <a:t>Q2:|0⟩</a:t>
                      </a:r>
                    </a:p>
                    <a:p>
                      <a:r>
                        <a:rPr lang="en-US" sz="800" b="1" dirty="0"/>
                        <a:t>Q2:|0⟩</a:t>
                      </a:r>
                      <a:endParaRPr lang="en-US" sz="800" dirty="0"/>
                    </a:p>
                  </a:txBody>
                  <a:tcPr/>
                </a:tc>
                <a:tc>
                  <a:txBody>
                    <a:bodyPr/>
                    <a:lstStyle/>
                    <a:p>
                      <a:r>
                        <a:rPr lang="en-US" sz="800" b="1" dirty="0"/>
                        <a:t>Q1:|1⟩</a:t>
                      </a:r>
                    </a:p>
                    <a:p>
                      <a:r>
                        <a:rPr lang="en-US" sz="800" b="1" dirty="0"/>
                        <a:t>Q2:|0⟩</a:t>
                      </a:r>
                    </a:p>
                    <a:p>
                      <a:r>
                        <a:rPr lang="en-US" sz="800" b="1" dirty="0"/>
                        <a:t>Q2:|0⟩</a:t>
                      </a:r>
                      <a:endParaRPr lang="en-US" sz="800" dirty="0"/>
                    </a:p>
                  </a:txBody>
                  <a:tcPr/>
                </a:tc>
                <a:extLst>
                  <a:ext uri="{0D108BD9-81ED-4DB2-BD59-A6C34878D82A}">
                    <a16:rowId xmlns:a16="http://schemas.microsoft.com/office/drawing/2014/main" val="2158873146"/>
                  </a:ext>
                </a:extLst>
              </a:tr>
              <a:tr h="370840">
                <a:tc>
                  <a:txBody>
                    <a:bodyPr/>
                    <a:lstStyle/>
                    <a:p>
                      <a:r>
                        <a:rPr lang="en-US" sz="800" b="1" dirty="0"/>
                        <a:t>Q1:|1⟩</a:t>
                      </a:r>
                    </a:p>
                    <a:p>
                      <a:r>
                        <a:rPr lang="en-US" sz="800" b="1" dirty="0"/>
                        <a:t>Q2:|0⟩</a:t>
                      </a:r>
                    </a:p>
                    <a:p>
                      <a:r>
                        <a:rPr lang="en-US" sz="800" b="1" dirty="0"/>
                        <a:t>Q2:|1⟩</a:t>
                      </a:r>
                      <a:endParaRPr lang="en-US" sz="800" dirty="0"/>
                    </a:p>
                  </a:txBody>
                  <a:tcPr/>
                </a:tc>
                <a:tc>
                  <a:txBody>
                    <a:bodyPr/>
                    <a:lstStyle/>
                    <a:p>
                      <a:r>
                        <a:rPr lang="en-US" sz="800" b="1" dirty="0"/>
                        <a:t>Q1:|1⟩</a:t>
                      </a:r>
                    </a:p>
                    <a:p>
                      <a:r>
                        <a:rPr lang="en-US" sz="800" b="1" dirty="0"/>
                        <a:t>Q2:|0⟩</a:t>
                      </a:r>
                    </a:p>
                    <a:p>
                      <a:r>
                        <a:rPr lang="en-US" sz="800" b="1" dirty="0"/>
                        <a:t>Q2:|1⟩</a:t>
                      </a:r>
                      <a:endParaRPr lang="en-US" sz="800" dirty="0"/>
                    </a:p>
                  </a:txBody>
                  <a:tcPr/>
                </a:tc>
                <a:extLst>
                  <a:ext uri="{0D108BD9-81ED-4DB2-BD59-A6C34878D82A}">
                    <a16:rowId xmlns:a16="http://schemas.microsoft.com/office/drawing/2014/main" val="2868042991"/>
                  </a:ext>
                </a:extLst>
              </a:tr>
              <a:tr h="370840">
                <a:tc>
                  <a:txBody>
                    <a:bodyPr/>
                    <a:lstStyle/>
                    <a:p>
                      <a:r>
                        <a:rPr lang="en-US" sz="800" b="1" dirty="0"/>
                        <a:t>Q1:|1⟩</a:t>
                      </a:r>
                    </a:p>
                    <a:p>
                      <a:r>
                        <a:rPr lang="en-US" sz="800" b="1" dirty="0"/>
                        <a:t>Q2:|1⟩</a:t>
                      </a:r>
                    </a:p>
                    <a:p>
                      <a:r>
                        <a:rPr lang="en-US" sz="800" b="1" dirty="0"/>
                        <a:t>Q2:|0⟩</a:t>
                      </a:r>
                      <a:endParaRPr lang="en-US" sz="800" dirty="0"/>
                    </a:p>
                  </a:txBody>
                  <a:tcPr/>
                </a:tc>
                <a:tc>
                  <a:txBody>
                    <a:bodyPr/>
                    <a:lstStyle/>
                    <a:p>
                      <a:r>
                        <a:rPr lang="en-US" sz="800" b="1" dirty="0"/>
                        <a:t>Q1:|1⟩</a:t>
                      </a:r>
                    </a:p>
                    <a:p>
                      <a:r>
                        <a:rPr lang="en-US" sz="800" b="1" dirty="0"/>
                        <a:t>Q2:|1⟩</a:t>
                      </a:r>
                    </a:p>
                    <a:p>
                      <a:r>
                        <a:rPr lang="en-US" sz="800" b="1" dirty="0"/>
                        <a:t>Q2:|1⟩</a:t>
                      </a:r>
                      <a:endParaRPr lang="en-US" sz="800" dirty="0"/>
                    </a:p>
                  </a:txBody>
                  <a:tcPr/>
                </a:tc>
                <a:extLst>
                  <a:ext uri="{0D108BD9-81ED-4DB2-BD59-A6C34878D82A}">
                    <a16:rowId xmlns:a16="http://schemas.microsoft.com/office/drawing/2014/main" val="20313221"/>
                  </a:ext>
                </a:extLst>
              </a:tr>
              <a:tr h="370840">
                <a:tc>
                  <a:txBody>
                    <a:bodyPr/>
                    <a:lstStyle/>
                    <a:p>
                      <a:r>
                        <a:rPr lang="en-US" sz="800" b="1" dirty="0"/>
                        <a:t>Q1:|1⟩</a:t>
                      </a:r>
                    </a:p>
                    <a:p>
                      <a:r>
                        <a:rPr lang="en-US" sz="800" b="1" dirty="0"/>
                        <a:t>Q2:|1⟩</a:t>
                      </a:r>
                    </a:p>
                    <a:p>
                      <a:r>
                        <a:rPr lang="en-US" sz="800" b="1" dirty="0"/>
                        <a:t>Q2:|1⟩</a:t>
                      </a:r>
                      <a:endParaRPr lang="en-US" sz="800" dirty="0"/>
                    </a:p>
                  </a:txBody>
                  <a:tcPr/>
                </a:tc>
                <a:tc>
                  <a:txBody>
                    <a:bodyPr/>
                    <a:lstStyle/>
                    <a:p>
                      <a:r>
                        <a:rPr lang="en-US" sz="800" b="1" dirty="0"/>
                        <a:t>Q1:|1⟩</a:t>
                      </a:r>
                    </a:p>
                    <a:p>
                      <a:r>
                        <a:rPr lang="en-US" sz="800" b="1" dirty="0"/>
                        <a:t>Q2:|1⟩</a:t>
                      </a:r>
                    </a:p>
                    <a:p>
                      <a:r>
                        <a:rPr lang="en-US" sz="800" b="1" dirty="0"/>
                        <a:t>Q2:|0⟩</a:t>
                      </a:r>
                      <a:endParaRPr lang="en-US" sz="800" dirty="0"/>
                    </a:p>
                  </a:txBody>
                  <a:tcPr/>
                </a:tc>
                <a:extLst>
                  <a:ext uri="{0D108BD9-81ED-4DB2-BD59-A6C34878D82A}">
                    <a16:rowId xmlns:a16="http://schemas.microsoft.com/office/drawing/2014/main" val="553333211"/>
                  </a:ext>
                </a:extLst>
              </a:tr>
            </a:tbl>
          </a:graphicData>
        </a:graphic>
      </p:graphicFrame>
      <p:grpSp>
        <p:nvGrpSpPr>
          <p:cNvPr id="32" name="Group 31">
            <a:extLst>
              <a:ext uri="{FF2B5EF4-FFF2-40B4-BE49-F238E27FC236}">
                <a16:creationId xmlns:a16="http://schemas.microsoft.com/office/drawing/2014/main" id="{4DBD75C8-3586-A34C-A766-C2124CAA96D3}"/>
              </a:ext>
            </a:extLst>
          </p:cNvPr>
          <p:cNvGrpSpPr/>
          <p:nvPr/>
        </p:nvGrpSpPr>
        <p:grpSpPr>
          <a:xfrm>
            <a:off x="5066470" y="1565924"/>
            <a:ext cx="1129015" cy="423845"/>
            <a:chOff x="2217069" y="1396335"/>
            <a:chExt cx="1129015" cy="423845"/>
          </a:xfrm>
        </p:grpSpPr>
        <p:cxnSp>
          <p:nvCxnSpPr>
            <p:cNvPr id="31" name="Straight Connector 30">
              <a:extLst>
                <a:ext uri="{FF2B5EF4-FFF2-40B4-BE49-F238E27FC236}">
                  <a16:creationId xmlns:a16="http://schemas.microsoft.com/office/drawing/2014/main" id="{9485FD50-4752-5740-9D45-A1A2A57E7CDA}"/>
                </a:ext>
              </a:extLst>
            </p:cNvPr>
            <p:cNvCxnSpPr/>
            <p:nvPr/>
          </p:nvCxnSpPr>
          <p:spPr>
            <a:xfrm>
              <a:off x="2217069" y="1611952"/>
              <a:ext cx="112901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82B769B-AA3B-B040-85E8-140C2FC6553F}"/>
                </a:ext>
              </a:extLst>
            </p:cNvPr>
            <p:cNvSpPr/>
            <p:nvPr/>
          </p:nvSpPr>
          <p:spPr>
            <a:xfrm>
              <a:off x="2506133" y="1396335"/>
              <a:ext cx="509070" cy="423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grpSp>
      <p:sp>
        <p:nvSpPr>
          <p:cNvPr id="35" name="TextBox 34">
            <a:extLst>
              <a:ext uri="{FF2B5EF4-FFF2-40B4-BE49-F238E27FC236}">
                <a16:creationId xmlns:a16="http://schemas.microsoft.com/office/drawing/2014/main" id="{3131B041-D770-AC48-9ECF-38340E3DB970}"/>
              </a:ext>
            </a:extLst>
          </p:cNvPr>
          <p:cNvSpPr txBox="1"/>
          <p:nvPr/>
        </p:nvSpPr>
        <p:spPr>
          <a:xfrm>
            <a:off x="4940741" y="1100445"/>
            <a:ext cx="1338655" cy="369332"/>
          </a:xfrm>
          <a:prstGeom prst="rect">
            <a:avLst/>
          </a:prstGeom>
          <a:noFill/>
        </p:spPr>
        <p:txBody>
          <a:bodyPr wrap="square" rtlCol="0">
            <a:spAutoFit/>
          </a:bodyPr>
          <a:lstStyle/>
          <a:p>
            <a:pPr algn="ctr"/>
            <a:r>
              <a:rPr lang="en-US" dirty="0"/>
              <a:t>Hadamard</a:t>
            </a:r>
          </a:p>
        </p:txBody>
      </p:sp>
      <p:grpSp>
        <p:nvGrpSpPr>
          <p:cNvPr id="37" name="Group 36">
            <a:extLst>
              <a:ext uri="{FF2B5EF4-FFF2-40B4-BE49-F238E27FC236}">
                <a16:creationId xmlns:a16="http://schemas.microsoft.com/office/drawing/2014/main" id="{F757D45B-B12E-9C45-924D-402935090E6C}"/>
              </a:ext>
            </a:extLst>
          </p:cNvPr>
          <p:cNvGrpSpPr/>
          <p:nvPr/>
        </p:nvGrpSpPr>
        <p:grpSpPr>
          <a:xfrm>
            <a:off x="725382" y="1565924"/>
            <a:ext cx="1129015" cy="423845"/>
            <a:chOff x="2217069" y="1396335"/>
            <a:chExt cx="1129015" cy="423845"/>
          </a:xfrm>
        </p:grpSpPr>
        <p:cxnSp>
          <p:nvCxnSpPr>
            <p:cNvPr id="38" name="Straight Connector 37">
              <a:extLst>
                <a:ext uri="{FF2B5EF4-FFF2-40B4-BE49-F238E27FC236}">
                  <a16:creationId xmlns:a16="http://schemas.microsoft.com/office/drawing/2014/main" id="{1A1C4255-F207-1047-9AB7-2B242D01BEB9}"/>
                </a:ext>
              </a:extLst>
            </p:cNvPr>
            <p:cNvCxnSpPr/>
            <p:nvPr/>
          </p:nvCxnSpPr>
          <p:spPr>
            <a:xfrm>
              <a:off x="2217069" y="1611952"/>
              <a:ext cx="1129015"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A53EAD5-DFC6-4244-879F-6BF60C179315}"/>
                </a:ext>
              </a:extLst>
            </p:cNvPr>
            <p:cNvSpPr/>
            <p:nvPr/>
          </p:nvSpPr>
          <p:spPr>
            <a:xfrm>
              <a:off x="2506133" y="1396335"/>
              <a:ext cx="509070" cy="423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grpSp>
      <p:graphicFrame>
        <p:nvGraphicFramePr>
          <p:cNvPr id="40" name="Table 39">
            <a:extLst>
              <a:ext uri="{FF2B5EF4-FFF2-40B4-BE49-F238E27FC236}">
                <a16:creationId xmlns:a16="http://schemas.microsoft.com/office/drawing/2014/main" id="{E6EB4312-2B0C-8841-A0B1-6E8010B10494}"/>
              </a:ext>
            </a:extLst>
          </p:cNvPr>
          <p:cNvGraphicFramePr>
            <a:graphicFrameLocks noGrp="1"/>
          </p:cNvGraphicFramePr>
          <p:nvPr>
            <p:extLst>
              <p:ext uri="{D42A27DB-BD31-4B8C-83A1-F6EECF244321}">
                <p14:modId xmlns:p14="http://schemas.microsoft.com/office/powerpoint/2010/main" val="3823025159"/>
              </p:ext>
            </p:extLst>
          </p:nvPr>
        </p:nvGraphicFramePr>
        <p:xfrm>
          <a:off x="744525" y="2363036"/>
          <a:ext cx="1048912" cy="708955"/>
        </p:xfrm>
        <a:graphic>
          <a:graphicData uri="http://schemas.openxmlformats.org/drawingml/2006/table">
            <a:tbl>
              <a:tblPr firstRow="1" bandRow="1">
                <a:tableStyleId>{5C22544A-7EE6-4342-B048-85BDC9FD1C3A}</a:tableStyleId>
              </a:tblPr>
              <a:tblGrid>
                <a:gridCol w="540022">
                  <a:extLst>
                    <a:ext uri="{9D8B030D-6E8A-4147-A177-3AD203B41FA5}">
                      <a16:colId xmlns:a16="http://schemas.microsoft.com/office/drawing/2014/main" val="2453862887"/>
                    </a:ext>
                  </a:extLst>
                </a:gridCol>
                <a:gridCol w="508890">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191134">
                <a:tc>
                  <a:txBody>
                    <a:bodyPr/>
                    <a:lstStyle/>
                    <a:p>
                      <a:r>
                        <a:rPr lang="en-US" sz="800" b="1" dirty="0"/>
                        <a:t>Q1:|0⟩</a:t>
                      </a:r>
                    </a:p>
                  </a:txBody>
                  <a:tcPr/>
                </a:tc>
                <a:tc>
                  <a:txBody>
                    <a:bodyPr/>
                    <a:lstStyle/>
                    <a:p>
                      <a:r>
                        <a:rPr lang="en-US" sz="800" b="1" dirty="0"/>
                        <a:t>|1⟩</a:t>
                      </a:r>
                    </a:p>
                  </a:txBody>
                  <a:tcPr/>
                </a:tc>
                <a:extLst>
                  <a:ext uri="{0D108BD9-81ED-4DB2-BD59-A6C34878D82A}">
                    <a16:rowId xmlns:a16="http://schemas.microsoft.com/office/drawing/2014/main" val="3780297645"/>
                  </a:ext>
                </a:extLst>
              </a:tr>
              <a:tr h="187324">
                <a:tc>
                  <a:txBody>
                    <a:bodyPr/>
                    <a:lstStyle/>
                    <a:p>
                      <a:r>
                        <a:rPr lang="en-US" sz="800" b="1" dirty="0"/>
                        <a:t>Q1:|1⟩</a:t>
                      </a:r>
                    </a:p>
                  </a:txBody>
                  <a:tcPr/>
                </a:tc>
                <a:tc>
                  <a:txBody>
                    <a:bodyPr/>
                    <a:lstStyle/>
                    <a:p>
                      <a:r>
                        <a:rPr lang="en-US" sz="800" b="1" dirty="0"/>
                        <a:t>|0⟩</a:t>
                      </a:r>
                    </a:p>
                  </a:txBody>
                  <a:tcPr/>
                </a:tc>
                <a:extLst>
                  <a:ext uri="{0D108BD9-81ED-4DB2-BD59-A6C34878D82A}">
                    <a16:rowId xmlns:a16="http://schemas.microsoft.com/office/drawing/2014/main" val="3621200113"/>
                  </a:ext>
                </a:extLst>
              </a:tr>
            </a:tbl>
          </a:graphicData>
        </a:graphic>
      </p:graphicFrame>
      <p:sp>
        <p:nvSpPr>
          <p:cNvPr id="41" name="TextBox 40">
            <a:extLst>
              <a:ext uri="{FF2B5EF4-FFF2-40B4-BE49-F238E27FC236}">
                <a16:creationId xmlns:a16="http://schemas.microsoft.com/office/drawing/2014/main" id="{6C28ACE8-4CDC-C34F-8CF2-FE21F2A7EA77}"/>
              </a:ext>
            </a:extLst>
          </p:cNvPr>
          <p:cNvSpPr txBox="1"/>
          <p:nvPr/>
        </p:nvSpPr>
        <p:spPr>
          <a:xfrm>
            <a:off x="620561" y="1094999"/>
            <a:ext cx="1338655" cy="369332"/>
          </a:xfrm>
          <a:prstGeom prst="rect">
            <a:avLst/>
          </a:prstGeom>
          <a:noFill/>
        </p:spPr>
        <p:txBody>
          <a:bodyPr wrap="square" rtlCol="0">
            <a:spAutoFit/>
          </a:bodyPr>
          <a:lstStyle/>
          <a:p>
            <a:pPr algn="ctr"/>
            <a:r>
              <a:rPr lang="en-US" dirty="0"/>
              <a:t>X or bit-flip</a:t>
            </a:r>
          </a:p>
        </p:txBody>
      </p:sp>
      <p:grpSp>
        <p:nvGrpSpPr>
          <p:cNvPr id="42" name="Group 41">
            <a:extLst>
              <a:ext uri="{FF2B5EF4-FFF2-40B4-BE49-F238E27FC236}">
                <a16:creationId xmlns:a16="http://schemas.microsoft.com/office/drawing/2014/main" id="{F6B63E6A-363B-C341-8165-C8250E912E61}"/>
              </a:ext>
            </a:extLst>
          </p:cNvPr>
          <p:cNvGrpSpPr/>
          <p:nvPr/>
        </p:nvGrpSpPr>
        <p:grpSpPr>
          <a:xfrm>
            <a:off x="2186749" y="1560153"/>
            <a:ext cx="1129015" cy="423845"/>
            <a:chOff x="2217069" y="1386870"/>
            <a:chExt cx="1129015" cy="423845"/>
          </a:xfrm>
        </p:grpSpPr>
        <p:cxnSp>
          <p:nvCxnSpPr>
            <p:cNvPr id="43" name="Straight Connector 42">
              <a:extLst>
                <a:ext uri="{FF2B5EF4-FFF2-40B4-BE49-F238E27FC236}">
                  <a16:creationId xmlns:a16="http://schemas.microsoft.com/office/drawing/2014/main" id="{7A06BA51-B3B6-7044-AF2E-BFC4FE42E399}"/>
                </a:ext>
              </a:extLst>
            </p:cNvPr>
            <p:cNvCxnSpPr/>
            <p:nvPr/>
          </p:nvCxnSpPr>
          <p:spPr>
            <a:xfrm>
              <a:off x="2217069" y="1611952"/>
              <a:ext cx="1129015"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9B5646E-AE6C-3249-8967-FACA7DEF923C}"/>
                </a:ext>
              </a:extLst>
            </p:cNvPr>
            <p:cNvSpPr/>
            <p:nvPr/>
          </p:nvSpPr>
          <p:spPr>
            <a:xfrm>
              <a:off x="2505878" y="1386870"/>
              <a:ext cx="509070" cy="423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grpSp>
      <p:graphicFrame>
        <p:nvGraphicFramePr>
          <p:cNvPr id="45" name="Table 44">
            <a:extLst>
              <a:ext uri="{FF2B5EF4-FFF2-40B4-BE49-F238E27FC236}">
                <a16:creationId xmlns:a16="http://schemas.microsoft.com/office/drawing/2014/main" id="{82B3B544-D37D-8E49-87F0-8883E9D12E2F}"/>
              </a:ext>
            </a:extLst>
          </p:cNvPr>
          <p:cNvGraphicFramePr>
            <a:graphicFrameLocks noGrp="1"/>
          </p:cNvGraphicFramePr>
          <p:nvPr>
            <p:extLst>
              <p:ext uri="{D42A27DB-BD31-4B8C-83A1-F6EECF244321}">
                <p14:modId xmlns:p14="http://schemas.microsoft.com/office/powerpoint/2010/main" val="371903165"/>
              </p:ext>
            </p:extLst>
          </p:nvPr>
        </p:nvGraphicFramePr>
        <p:xfrm>
          <a:off x="2205892" y="2366730"/>
          <a:ext cx="1048912" cy="708955"/>
        </p:xfrm>
        <a:graphic>
          <a:graphicData uri="http://schemas.openxmlformats.org/drawingml/2006/table">
            <a:tbl>
              <a:tblPr firstRow="1" bandRow="1">
                <a:tableStyleId>{5C22544A-7EE6-4342-B048-85BDC9FD1C3A}</a:tableStyleId>
              </a:tblPr>
              <a:tblGrid>
                <a:gridCol w="540022">
                  <a:extLst>
                    <a:ext uri="{9D8B030D-6E8A-4147-A177-3AD203B41FA5}">
                      <a16:colId xmlns:a16="http://schemas.microsoft.com/office/drawing/2014/main" val="2453862887"/>
                    </a:ext>
                  </a:extLst>
                </a:gridCol>
                <a:gridCol w="508890">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191134">
                <a:tc>
                  <a:txBody>
                    <a:bodyPr/>
                    <a:lstStyle/>
                    <a:p>
                      <a:r>
                        <a:rPr lang="en-US" sz="800" b="1" dirty="0"/>
                        <a:t>Q1:|0⟩</a:t>
                      </a:r>
                    </a:p>
                  </a:txBody>
                  <a:tcPr/>
                </a:tc>
                <a:tc>
                  <a:txBody>
                    <a:bodyPr/>
                    <a:lstStyle/>
                    <a:p>
                      <a:r>
                        <a:rPr lang="en-US" sz="800" b="1" dirty="0"/>
                        <a:t>|1⟩</a:t>
                      </a:r>
                    </a:p>
                  </a:txBody>
                  <a:tcPr/>
                </a:tc>
                <a:extLst>
                  <a:ext uri="{0D108BD9-81ED-4DB2-BD59-A6C34878D82A}">
                    <a16:rowId xmlns:a16="http://schemas.microsoft.com/office/drawing/2014/main" val="3780297645"/>
                  </a:ext>
                </a:extLst>
              </a:tr>
              <a:tr h="187324">
                <a:tc>
                  <a:txBody>
                    <a:bodyPr/>
                    <a:lstStyle/>
                    <a:p>
                      <a:r>
                        <a:rPr lang="en-US" sz="800" b="1" dirty="0"/>
                        <a:t>Q1:|1⟩</a:t>
                      </a:r>
                    </a:p>
                  </a:txBody>
                  <a:tcPr/>
                </a:tc>
                <a:tc>
                  <a:txBody>
                    <a:bodyPr/>
                    <a:lstStyle/>
                    <a:p>
                      <a:r>
                        <a:rPr lang="en-US" sz="800" b="1" dirty="0"/>
                        <a:t>-|1⟩</a:t>
                      </a:r>
                    </a:p>
                  </a:txBody>
                  <a:tcPr/>
                </a:tc>
                <a:extLst>
                  <a:ext uri="{0D108BD9-81ED-4DB2-BD59-A6C34878D82A}">
                    <a16:rowId xmlns:a16="http://schemas.microsoft.com/office/drawing/2014/main" val="3621200113"/>
                  </a:ext>
                </a:extLst>
              </a:tr>
            </a:tbl>
          </a:graphicData>
        </a:graphic>
      </p:graphicFrame>
      <p:sp>
        <p:nvSpPr>
          <p:cNvPr id="46" name="TextBox 45">
            <a:extLst>
              <a:ext uri="{FF2B5EF4-FFF2-40B4-BE49-F238E27FC236}">
                <a16:creationId xmlns:a16="http://schemas.microsoft.com/office/drawing/2014/main" id="{07B90899-C6DC-5F43-A530-E31EC0BAED68}"/>
              </a:ext>
            </a:extLst>
          </p:cNvPr>
          <p:cNvSpPr txBox="1"/>
          <p:nvPr/>
        </p:nvSpPr>
        <p:spPr>
          <a:xfrm>
            <a:off x="1944820" y="1100445"/>
            <a:ext cx="1612872" cy="369332"/>
          </a:xfrm>
          <a:prstGeom prst="rect">
            <a:avLst/>
          </a:prstGeom>
          <a:noFill/>
        </p:spPr>
        <p:txBody>
          <a:bodyPr wrap="square" rtlCol="0">
            <a:spAutoFit/>
          </a:bodyPr>
          <a:lstStyle/>
          <a:p>
            <a:pPr algn="ctr"/>
            <a:r>
              <a:rPr lang="en-US" dirty="0"/>
              <a:t>Z or phase-flip</a:t>
            </a:r>
          </a:p>
        </p:txBody>
      </p:sp>
      <p:grpSp>
        <p:nvGrpSpPr>
          <p:cNvPr id="47" name="Group 46">
            <a:extLst>
              <a:ext uri="{FF2B5EF4-FFF2-40B4-BE49-F238E27FC236}">
                <a16:creationId xmlns:a16="http://schemas.microsoft.com/office/drawing/2014/main" id="{23E109FB-4DF9-084F-BC69-8619F34F3D05}"/>
              </a:ext>
            </a:extLst>
          </p:cNvPr>
          <p:cNvGrpSpPr/>
          <p:nvPr/>
        </p:nvGrpSpPr>
        <p:grpSpPr>
          <a:xfrm>
            <a:off x="3636317" y="1565352"/>
            <a:ext cx="1129015" cy="423845"/>
            <a:chOff x="2217069" y="1396335"/>
            <a:chExt cx="1129015" cy="423845"/>
          </a:xfrm>
        </p:grpSpPr>
        <p:cxnSp>
          <p:nvCxnSpPr>
            <p:cNvPr id="48" name="Straight Connector 47">
              <a:extLst>
                <a:ext uri="{FF2B5EF4-FFF2-40B4-BE49-F238E27FC236}">
                  <a16:creationId xmlns:a16="http://schemas.microsoft.com/office/drawing/2014/main" id="{B1401E43-44B2-864A-BF1B-644AF24D3FEC}"/>
                </a:ext>
              </a:extLst>
            </p:cNvPr>
            <p:cNvCxnSpPr/>
            <p:nvPr/>
          </p:nvCxnSpPr>
          <p:spPr>
            <a:xfrm>
              <a:off x="2217069" y="1611952"/>
              <a:ext cx="1129015"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02DBA8D-87AE-994A-8020-10619FCF34B9}"/>
                </a:ext>
              </a:extLst>
            </p:cNvPr>
            <p:cNvSpPr/>
            <p:nvPr/>
          </p:nvSpPr>
          <p:spPr>
            <a:xfrm>
              <a:off x="2506133" y="1396335"/>
              <a:ext cx="509070" cy="423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grpSp>
      <p:graphicFrame>
        <p:nvGraphicFramePr>
          <p:cNvPr id="50" name="Table 49">
            <a:extLst>
              <a:ext uri="{FF2B5EF4-FFF2-40B4-BE49-F238E27FC236}">
                <a16:creationId xmlns:a16="http://schemas.microsoft.com/office/drawing/2014/main" id="{9D6925AF-383A-8748-A9DC-275A4165AA3E}"/>
              </a:ext>
            </a:extLst>
          </p:cNvPr>
          <p:cNvGraphicFramePr>
            <a:graphicFrameLocks noGrp="1"/>
          </p:cNvGraphicFramePr>
          <p:nvPr>
            <p:extLst>
              <p:ext uri="{D42A27DB-BD31-4B8C-83A1-F6EECF244321}">
                <p14:modId xmlns:p14="http://schemas.microsoft.com/office/powerpoint/2010/main" val="2886739479"/>
              </p:ext>
            </p:extLst>
          </p:nvPr>
        </p:nvGraphicFramePr>
        <p:xfrm>
          <a:off x="3648371" y="2366730"/>
          <a:ext cx="1048912" cy="708955"/>
        </p:xfrm>
        <a:graphic>
          <a:graphicData uri="http://schemas.openxmlformats.org/drawingml/2006/table">
            <a:tbl>
              <a:tblPr firstRow="1" bandRow="1">
                <a:tableStyleId>{5C22544A-7EE6-4342-B048-85BDC9FD1C3A}</a:tableStyleId>
              </a:tblPr>
              <a:tblGrid>
                <a:gridCol w="540022">
                  <a:extLst>
                    <a:ext uri="{9D8B030D-6E8A-4147-A177-3AD203B41FA5}">
                      <a16:colId xmlns:a16="http://schemas.microsoft.com/office/drawing/2014/main" val="2453862887"/>
                    </a:ext>
                  </a:extLst>
                </a:gridCol>
                <a:gridCol w="508890">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191134">
                <a:tc>
                  <a:txBody>
                    <a:bodyPr/>
                    <a:lstStyle/>
                    <a:p>
                      <a:r>
                        <a:rPr lang="en-US" sz="800" b="1" dirty="0"/>
                        <a:t>Q1:|0⟩</a:t>
                      </a:r>
                    </a:p>
                  </a:txBody>
                  <a:tcPr/>
                </a:tc>
                <a:tc>
                  <a:txBody>
                    <a:bodyPr/>
                    <a:lstStyle/>
                    <a:p>
                      <a:r>
                        <a:rPr lang="en-US" sz="800" b="1" dirty="0"/>
                        <a:t>i|1⟩</a:t>
                      </a:r>
                    </a:p>
                  </a:txBody>
                  <a:tcPr/>
                </a:tc>
                <a:extLst>
                  <a:ext uri="{0D108BD9-81ED-4DB2-BD59-A6C34878D82A}">
                    <a16:rowId xmlns:a16="http://schemas.microsoft.com/office/drawing/2014/main" val="3780297645"/>
                  </a:ext>
                </a:extLst>
              </a:tr>
              <a:tr h="187324">
                <a:tc>
                  <a:txBody>
                    <a:bodyPr/>
                    <a:lstStyle/>
                    <a:p>
                      <a:r>
                        <a:rPr lang="en-US" sz="800" b="1" dirty="0"/>
                        <a:t>Q1:|1⟩</a:t>
                      </a:r>
                    </a:p>
                  </a:txBody>
                  <a:tcPr/>
                </a:tc>
                <a:tc>
                  <a:txBody>
                    <a:bodyPr/>
                    <a:lstStyle/>
                    <a:p>
                      <a:r>
                        <a:rPr lang="en-US" sz="800" b="1" dirty="0"/>
                        <a:t>-i|0⟩</a:t>
                      </a:r>
                    </a:p>
                  </a:txBody>
                  <a:tcPr/>
                </a:tc>
                <a:extLst>
                  <a:ext uri="{0D108BD9-81ED-4DB2-BD59-A6C34878D82A}">
                    <a16:rowId xmlns:a16="http://schemas.microsoft.com/office/drawing/2014/main" val="3621200113"/>
                  </a:ext>
                </a:extLst>
              </a:tr>
            </a:tbl>
          </a:graphicData>
        </a:graphic>
      </p:graphicFrame>
      <p:sp>
        <p:nvSpPr>
          <p:cNvPr id="51" name="TextBox 50">
            <a:extLst>
              <a:ext uri="{FF2B5EF4-FFF2-40B4-BE49-F238E27FC236}">
                <a16:creationId xmlns:a16="http://schemas.microsoft.com/office/drawing/2014/main" id="{6C719514-5556-1B41-A713-03436E9A4F3C}"/>
              </a:ext>
            </a:extLst>
          </p:cNvPr>
          <p:cNvSpPr txBox="1"/>
          <p:nvPr/>
        </p:nvSpPr>
        <p:spPr>
          <a:xfrm>
            <a:off x="3366391" y="1100445"/>
            <a:ext cx="1612872" cy="369332"/>
          </a:xfrm>
          <a:prstGeom prst="rect">
            <a:avLst/>
          </a:prstGeom>
          <a:noFill/>
        </p:spPr>
        <p:txBody>
          <a:bodyPr wrap="square" rtlCol="0">
            <a:spAutoFit/>
          </a:bodyPr>
          <a:lstStyle/>
          <a:p>
            <a:pPr algn="ctr"/>
            <a:r>
              <a:rPr lang="en-US" dirty="0"/>
              <a:t>Y</a:t>
            </a:r>
          </a:p>
        </p:txBody>
      </p:sp>
      <p:grpSp>
        <p:nvGrpSpPr>
          <p:cNvPr id="64" name="Group 63">
            <a:extLst>
              <a:ext uri="{FF2B5EF4-FFF2-40B4-BE49-F238E27FC236}">
                <a16:creationId xmlns:a16="http://schemas.microsoft.com/office/drawing/2014/main" id="{DFA8DD17-F67E-6E4B-B07D-137B0AB9AA42}"/>
              </a:ext>
            </a:extLst>
          </p:cNvPr>
          <p:cNvGrpSpPr/>
          <p:nvPr/>
        </p:nvGrpSpPr>
        <p:grpSpPr>
          <a:xfrm>
            <a:off x="9485588" y="1557401"/>
            <a:ext cx="831273" cy="586634"/>
            <a:chOff x="9738242" y="1457345"/>
            <a:chExt cx="831273" cy="586634"/>
          </a:xfrm>
        </p:grpSpPr>
        <p:cxnSp>
          <p:nvCxnSpPr>
            <p:cNvPr id="53" name="Straight Connector 52">
              <a:extLst>
                <a:ext uri="{FF2B5EF4-FFF2-40B4-BE49-F238E27FC236}">
                  <a16:creationId xmlns:a16="http://schemas.microsoft.com/office/drawing/2014/main" id="{4183DEE7-4375-4549-A8DB-5CBD0C837EF7}"/>
                </a:ext>
              </a:extLst>
            </p:cNvPr>
            <p:cNvCxnSpPr/>
            <p:nvPr/>
          </p:nvCxnSpPr>
          <p:spPr>
            <a:xfrm>
              <a:off x="9738242" y="1542455"/>
              <a:ext cx="8312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92D4AA2-5F23-D342-BFD5-E24241BC6B49}"/>
                </a:ext>
              </a:extLst>
            </p:cNvPr>
            <p:cNvCxnSpPr>
              <a:cxnSpLocks/>
            </p:cNvCxnSpPr>
            <p:nvPr/>
          </p:nvCxnSpPr>
          <p:spPr>
            <a:xfrm>
              <a:off x="10159251" y="1542455"/>
              <a:ext cx="0" cy="415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3463510-E55E-5749-8069-F54BAB78C20D}"/>
                </a:ext>
              </a:extLst>
            </p:cNvPr>
            <p:cNvCxnSpPr/>
            <p:nvPr/>
          </p:nvCxnSpPr>
          <p:spPr>
            <a:xfrm>
              <a:off x="9738242" y="1958092"/>
              <a:ext cx="83127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445990EB-15E3-3E4E-9DEB-88848F052B35}"/>
                </a:ext>
              </a:extLst>
            </p:cNvPr>
            <p:cNvGrpSpPr/>
            <p:nvPr/>
          </p:nvGrpSpPr>
          <p:grpSpPr>
            <a:xfrm>
              <a:off x="10067980" y="1457345"/>
              <a:ext cx="178509" cy="170217"/>
              <a:chOff x="10085498" y="1441682"/>
              <a:chExt cx="178509" cy="170217"/>
            </a:xfrm>
          </p:grpSpPr>
          <p:cxnSp>
            <p:nvCxnSpPr>
              <p:cNvPr id="60" name="Straight Connector 59">
                <a:extLst>
                  <a:ext uri="{FF2B5EF4-FFF2-40B4-BE49-F238E27FC236}">
                    <a16:creationId xmlns:a16="http://schemas.microsoft.com/office/drawing/2014/main" id="{25C2EC43-8239-614D-B6A4-4FC180E4D5C0}"/>
                  </a:ext>
                </a:extLst>
              </p:cNvPr>
              <p:cNvCxnSpPr/>
              <p:nvPr/>
            </p:nvCxnSpPr>
            <p:spPr>
              <a:xfrm>
                <a:off x="10100482" y="1445019"/>
                <a:ext cx="163525" cy="16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7E8016-D58C-1945-A086-1D68A2328192}"/>
                  </a:ext>
                </a:extLst>
              </p:cNvPr>
              <p:cNvCxnSpPr/>
              <p:nvPr/>
            </p:nvCxnSpPr>
            <p:spPr>
              <a:xfrm flipV="1">
                <a:off x="10085498" y="1441682"/>
                <a:ext cx="173136" cy="1702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5483E6E-036A-084F-9F0A-60E31B509AB1}"/>
                </a:ext>
              </a:extLst>
            </p:cNvPr>
            <p:cNvGrpSpPr/>
            <p:nvPr/>
          </p:nvGrpSpPr>
          <p:grpSpPr>
            <a:xfrm>
              <a:off x="10067980" y="1873762"/>
              <a:ext cx="178509" cy="170217"/>
              <a:chOff x="10085498" y="1441682"/>
              <a:chExt cx="178509" cy="170217"/>
            </a:xfrm>
          </p:grpSpPr>
          <p:cxnSp>
            <p:nvCxnSpPr>
              <p:cNvPr id="67" name="Straight Connector 66">
                <a:extLst>
                  <a:ext uri="{FF2B5EF4-FFF2-40B4-BE49-F238E27FC236}">
                    <a16:creationId xmlns:a16="http://schemas.microsoft.com/office/drawing/2014/main" id="{C0218B91-AFB7-E946-9291-F321265F4221}"/>
                  </a:ext>
                </a:extLst>
              </p:cNvPr>
              <p:cNvCxnSpPr/>
              <p:nvPr/>
            </p:nvCxnSpPr>
            <p:spPr>
              <a:xfrm>
                <a:off x="10100482" y="1445019"/>
                <a:ext cx="163525" cy="166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8553C8-1360-6149-9870-D9B81CD1FBF1}"/>
                  </a:ext>
                </a:extLst>
              </p:cNvPr>
              <p:cNvCxnSpPr/>
              <p:nvPr/>
            </p:nvCxnSpPr>
            <p:spPr>
              <a:xfrm flipV="1">
                <a:off x="10085498" y="1441682"/>
                <a:ext cx="173136" cy="17021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70" name="TextBox 69">
            <a:extLst>
              <a:ext uri="{FF2B5EF4-FFF2-40B4-BE49-F238E27FC236}">
                <a16:creationId xmlns:a16="http://schemas.microsoft.com/office/drawing/2014/main" id="{48AD71E7-DD74-8D40-BF2B-4DF4DDA8F5CB}"/>
              </a:ext>
            </a:extLst>
          </p:cNvPr>
          <p:cNvSpPr txBox="1"/>
          <p:nvPr/>
        </p:nvSpPr>
        <p:spPr>
          <a:xfrm>
            <a:off x="9523483" y="1107914"/>
            <a:ext cx="777177" cy="369332"/>
          </a:xfrm>
          <a:prstGeom prst="rect">
            <a:avLst/>
          </a:prstGeom>
          <a:noFill/>
        </p:spPr>
        <p:txBody>
          <a:bodyPr wrap="square" rtlCol="0">
            <a:spAutoFit/>
          </a:bodyPr>
          <a:lstStyle/>
          <a:p>
            <a:r>
              <a:rPr lang="en-US" dirty="0"/>
              <a:t>SWAP</a:t>
            </a:r>
          </a:p>
        </p:txBody>
      </p:sp>
      <p:graphicFrame>
        <p:nvGraphicFramePr>
          <p:cNvPr id="71" name="Table 70">
            <a:extLst>
              <a:ext uri="{FF2B5EF4-FFF2-40B4-BE49-F238E27FC236}">
                <a16:creationId xmlns:a16="http://schemas.microsoft.com/office/drawing/2014/main" id="{19D45792-91F8-2D4E-BAC4-45764BA6704F}"/>
              </a:ext>
            </a:extLst>
          </p:cNvPr>
          <p:cNvGraphicFramePr>
            <a:graphicFrameLocks noGrp="1"/>
          </p:cNvGraphicFramePr>
          <p:nvPr>
            <p:extLst>
              <p:ext uri="{D42A27DB-BD31-4B8C-83A1-F6EECF244321}">
                <p14:modId xmlns:p14="http://schemas.microsoft.com/office/powerpoint/2010/main" val="2685369918"/>
              </p:ext>
            </p:extLst>
          </p:nvPr>
        </p:nvGraphicFramePr>
        <p:xfrm>
          <a:off x="9395866" y="2376724"/>
          <a:ext cx="1032410" cy="952795"/>
        </p:xfrm>
        <a:graphic>
          <a:graphicData uri="http://schemas.openxmlformats.org/drawingml/2006/table">
            <a:tbl>
              <a:tblPr firstRow="1" bandRow="1">
                <a:tableStyleId>{5C22544A-7EE6-4342-B048-85BDC9FD1C3A}</a:tableStyleId>
              </a:tblPr>
              <a:tblGrid>
                <a:gridCol w="490543">
                  <a:extLst>
                    <a:ext uri="{9D8B030D-6E8A-4147-A177-3AD203B41FA5}">
                      <a16:colId xmlns:a16="http://schemas.microsoft.com/office/drawing/2014/main" val="2453862887"/>
                    </a:ext>
                  </a:extLst>
                </a:gridCol>
                <a:gridCol w="541867">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296334">
                <a:tc>
                  <a:txBody>
                    <a:bodyPr/>
                    <a:lstStyle/>
                    <a:p>
                      <a:r>
                        <a:rPr lang="en-US" sz="800" b="1" dirty="0"/>
                        <a:t>Q1:|0⟩</a:t>
                      </a:r>
                    </a:p>
                    <a:p>
                      <a:r>
                        <a:rPr lang="en-US" sz="800" b="1" dirty="0"/>
                        <a:t>Q2:|1⟩</a:t>
                      </a:r>
                      <a:endParaRPr lang="en-US" sz="800" dirty="0"/>
                    </a:p>
                  </a:txBody>
                  <a:tcPr/>
                </a:tc>
                <a:tc>
                  <a:txBody>
                    <a:bodyPr/>
                    <a:lstStyle/>
                    <a:p>
                      <a:r>
                        <a:rPr lang="en-US" sz="800" b="1" dirty="0"/>
                        <a:t>Q1:|1⟩</a:t>
                      </a:r>
                    </a:p>
                    <a:p>
                      <a:r>
                        <a:rPr lang="en-US" sz="800" b="1" dirty="0"/>
                        <a:t>Q2:|0⟩</a:t>
                      </a:r>
                      <a:endParaRPr lang="en-US" sz="800" dirty="0"/>
                    </a:p>
                  </a:txBody>
                  <a:tcPr/>
                </a:tc>
                <a:extLst>
                  <a:ext uri="{0D108BD9-81ED-4DB2-BD59-A6C34878D82A}">
                    <a16:rowId xmlns:a16="http://schemas.microsoft.com/office/drawing/2014/main" val="3780297645"/>
                  </a:ext>
                </a:extLst>
              </a:tr>
              <a:tr h="291254">
                <a:tc>
                  <a:txBody>
                    <a:bodyPr/>
                    <a:lstStyle/>
                    <a:p>
                      <a:r>
                        <a:rPr lang="en-US" sz="800" b="1" dirty="0"/>
                        <a:t>Q1:|1⟩</a:t>
                      </a:r>
                    </a:p>
                    <a:p>
                      <a:r>
                        <a:rPr lang="en-US" sz="800" b="1" dirty="0"/>
                        <a:t>Q2:|0⟩</a:t>
                      </a:r>
                      <a:endParaRPr lang="en-US" sz="800" dirty="0"/>
                    </a:p>
                  </a:txBody>
                  <a:tcPr/>
                </a:tc>
                <a:tc>
                  <a:txBody>
                    <a:bodyPr/>
                    <a:lstStyle/>
                    <a:p>
                      <a:r>
                        <a:rPr lang="en-US" sz="800" b="1" dirty="0"/>
                        <a:t>Q1:|0⟩</a:t>
                      </a:r>
                    </a:p>
                    <a:p>
                      <a:r>
                        <a:rPr lang="en-US" sz="800" b="1" dirty="0"/>
                        <a:t>Q2:|1⟩</a:t>
                      </a:r>
                      <a:endParaRPr lang="en-US" sz="800" dirty="0"/>
                    </a:p>
                  </a:txBody>
                  <a:tcPr/>
                </a:tc>
                <a:extLst>
                  <a:ext uri="{0D108BD9-81ED-4DB2-BD59-A6C34878D82A}">
                    <a16:rowId xmlns:a16="http://schemas.microsoft.com/office/drawing/2014/main" val="3621200113"/>
                  </a:ext>
                </a:extLst>
              </a:tr>
            </a:tbl>
          </a:graphicData>
        </a:graphic>
      </p:graphicFrame>
      <p:pic>
        <p:nvPicPr>
          <p:cNvPr id="11266" name="Picture 2" descr="https://upload.wikimedia.org/wikipedia/commons/thumb/2/2b/Qcircuit_measure-arrow.svg/311px-Qcircuit_measure-arrow.svg.png">
            <a:extLst>
              <a:ext uri="{FF2B5EF4-FFF2-40B4-BE49-F238E27FC236}">
                <a16:creationId xmlns:a16="http://schemas.microsoft.com/office/drawing/2014/main" id="{A30C59A8-52E8-2249-827D-51D9C7AE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401" y="1443532"/>
            <a:ext cx="1105041" cy="397957"/>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D4FDC075-AF4C-5D47-A9E9-378F41643F0F}"/>
              </a:ext>
            </a:extLst>
          </p:cNvPr>
          <p:cNvSpPr txBox="1"/>
          <p:nvPr/>
        </p:nvSpPr>
        <p:spPr>
          <a:xfrm>
            <a:off x="10612011" y="1111491"/>
            <a:ext cx="1269820" cy="307777"/>
          </a:xfrm>
          <a:prstGeom prst="rect">
            <a:avLst/>
          </a:prstGeom>
          <a:noFill/>
        </p:spPr>
        <p:txBody>
          <a:bodyPr wrap="square" rtlCol="0">
            <a:spAutoFit/>
          </a:bodyPr>
          <a:lstStyle/>
          <a:p>
            <a:r>
              <a:rPr lang="en-US" sz="1400" dirty="0"/>
              <a:t>Measurement</a:t>
            </a:r>
          </a:p>
        </p:txBody>
      </p:sp>
      <p:pic>
        <p:nvPicPr>
          <p:cNvPr id="65" name="Picture 64">
            <a:extLst>
              <a:ext uri="{FF2B5EF4-FFF2-40B4-BE49-F238E27FC236}">
                <a16:creationId xmlns:a16="http://schemas.microsoft.com/office/drawing/2014/main" id="{6BA94BE0-B1CC-904D-9B38-28E49ECE27B5}"/>
              </a:ext>
            </a:extLst>
          </p:cNvPr>
          <p:cNvPicPr>
            <a:picLocks noChangeAspect="1"/>
          </p:cNvPicPr>
          <p:nvPr/>
        </p:nvPicPr>
        <p:blipFill>
          <a:blip r:embed="rId4"/>
          <a:stretch>
            <a:fillRect/>
          </a:stretch>
        </p:blipFill>
        <p:spPr>
          <a:xfrm>
            <a:off x="1660093" y="4754339"/>
            <a:ext cx="1916647" cy="1933608"/>
          </a:xfrm>
          <a:prstGeom prst="rect">
            <a:avLst/>
          </a:prstGeom>
        </p:spPr>
      </p:pic>
      <p:pic>
        <p:nvPicPr>
          <p:cNvPr id="69" name="Picture 68">
            <a:extLst>
              <a:ext uri="{FF2B5EF4-FFF2-40B4-BE49-F238E27FC236}">
                <a16:creationId xmlns:a16="http://schemas.microsoft.com/office/drawing/2014/main" id="{16382682-D9B7-3440-A3AC-FD9D9DC15396}"/>
              </a:ext>
            </a:extLst>
          </p:cNvPr>
          <p:cNvPicPr>
            <a:picLocks noChangeAspect="1"/>
          </p:cNvPicPr>
          <p:nvPr/>
        </p:nvPicPr>
        <p:blipFill>
          <a:blip r:embed="rId5"/>
          <a:stretch>
            <a:fillRect/>
          </a:stretch>
        </p:blipFill>
        <p:spPr>
          <a:xfrm>
            <a:off x="306504" y="3299142"/>
            <a:ext cx="1924954" cy="1905143"/>
          </a:xfrm>
          <a:prstGeom prst="rect">
            <a:avLst/>
          </a:prstGeom>
        </p:spPr>
      </p:pic>
      <p:pic>
        <p:nvPicPr>
          <p:cNvPr id="72" name="Picture 71">
            <a:extLst>
              <a:ext uri="{FF2B5EF4-FFF2-40B4-BE49-F238E27FC236}">
                <a16:creationId xmlns:a16="http://schemas.microsoft.com/office/drawing/2014/main" id="{FBE896D2-855E-7444-ABFD-BF5321035FD8}"/>
              </a:ext>
            </a:extLst>
          </p:cNvPr>
          <p:cNvPicPr>
            <a:picLocks noChangeAspect="1"/>
          </p:cNvPicPr>
          <p:nvPr/>
        </p:nvPicPr>
        <p:blipFill>
          <a:blip r:embed="rId6"/>
          <a:stretch>
            <a:fillRect/>
          </a:stretch>
        </p:blipFill>
        <p:spPr>
          <a:xfrm>
            <a:off x="3115888" y="3246556"/>
            <a:ext cx="2010314" cy="2010314"/>
          </a:xfrm>
          <a:prstGeom prst="rect">
            <a:avLst/>
          </a:prstGeom>
        </p:spPr>
      </p:pic>
      <p:pic>
        <p:nvPicPr>
          <p:cNvPr id="75" name="Picture 74">
            <a:extLst>
              <a:ext uri="{FF2B5EF4-FFF2-40B4-BE49-F238E27FC236}">
                <a16:creationId xmlns:a16="http://schemas.microsoft.com/office/drawing/2014/main" id="{78154670-A2DC-2D49-8CFB-AC14B072C395}"/>
              </a:ext>
            </a:extLst>
          </p:cNvPr>
          <p:cNvPicPr>
            <a:picLocks noChangeAspect="1"/>
          </p:cNvPicPr>
          <p:nvPr/>
        </p:nvPicPr>
        <p:blipFill>
          <a:blip r:embed="rId7"/>
          <a:stretch>
            <a:fillRect/>
          </a:stretch>
        </p:blipFill>
        <p:spPr>
          <a:xfrm>
            <a:off x="4697283" y="4402839"/>
            <a:ext cx="2010314" cy="1998276"/>
          </a:xfrm>
          <a:prstGeom prst="rect">
            <a:avLst/>
          </a:prstGeom>
        </p:spPr>
      </p:pic>
      <p:sp>
        <p:nvSpPr>
          <p:cNvPr id="78" name="TextBox 77">
            <a:extLst>
              <a:ext uri="{FF2B5EF4-FFF2-40B4-BE49-F238E27FC236}">
                <a16:creationId xmlns:a16="http://schemas.microsoft.com/office/drawing/2014/main" id="{1F6FEC06-830E-E748-B834-F0BCA02D5A4F}"/>
              </a:ext>
            </a:extLst>
          </p:cNvPr>
          <p:cNvSpPr txBox="1"/>
          <p:nvPr/>
        </p:nvSpPr>
        <p:spPr>
          <a:xfrm>
            <a:off x="620561" y="5174302"/>
            <a:ext cx="1141738" cy="246221"/>
          </a:xfrm>
          <a:prstGeom prst="rect">
            <a:avLst/>
          </a:prstGeom>
          <a:noFill/>
        </p:spPr>
        <p:txBody>
          <a:bodyPr wrap="square" rtlCol="0">
            <a:spAutoFit/>
          </a:bodyPr>
          <a:lstStyle/>
          <a:p>
            <a:pPr algn="ctr"/>
            <a:r>
              <a:rPr lang="en-US" sz="1000" dirty="0"/>
              <a:t>Rotation around x</a:t>
            </a:r>
          </a:p>
        </p:txBody>
      </p:sp>
      <p:sp>
        <p:nvSpPr>
          <p:cNvPr id="83" name="TextBox 82">
            <a:extLst>
              <a:ext uri="{FF2B5EF4-FFF2-40B4-BE49-F238E27FC236}">
                <a16:creationId xmlns:a16="http://schemas.microsoft.com/office/drawing/2014/main" id="{C5604F1D-715D-2640-A121-F1B86BD01A17}"/>
              </a:ext>
            </a:extLst>
          </p:cNvPr>
          <p:cNvSpPr txBox="1"/>
          <p:nvPr/>
        </p:nvSpPr>
        <p:spPr>
          <a:xfrm>
            <a:off x="2148845" y="6471970"/>
            <a:ext cx="1141738" cy="246221"/>
          </a:xfrm>
          <a:prstGeom prst="rect">
            <a:avLst/>
          </a:prstGeom>
          <a:noFill/>
        </p:spPr>
        <p:txBody>
          <a:bodyPr wrap="square" rtlCol="0">
            <a:spAutoFit/>
          </a:bodyPr>
          <a:lstStyle/>
          <a:p>
            <a:pPr algn="ctr"/>
            <a:r>
              <a:rPr lang="en-US" sz="1000" dirty="0"/>
              <a:t>Rotation around z</a:t>
            </a:r>
          </a:p>
        </p:txBody>
      </p:sp>
      <p:sp>
        <p:nvSpPr>
          <p:cNvPr id="84" name="TextBox 83">
            <a:extLst>
              <a:ext uri="{FF2B5EF4-FFF2-40B4-BE49-F238E27FC236}">
                <a16:creationId xmlns:a16="http://schemas.microsoft.com/office/drawing/2014/main" id="{78E9947A-C41B-0546-96C4-0CA109B656B6}"/>
              </a:ext>
            </a:extLst>
          </p:cNvPr>
          <p:cNvSpPr txBox="1"/>
          <p:nvPr/>
        </p:nvSpPr>
        <p:spPr>
          <a:xfrm>
            <a:off x="3601958" y="5133759"/>
            <a:ext cx="1141738" cy="246221"/>
          </a:xfrm>
          <a:prstGeom prst="rect">
            <a:avLst/>
          </a:prstGeom>
          <a:noFill/>
        </p:spPr>
        <p:txBody>
          <a:bodyPr wrap="square" rtlCol="0">
            <a:spAutoFit/>
          </a:bodyPr>
          <a:lstStyle/>
          <a:p>
            <a:pPr algn="ctr"/>
            <a:r>
              <a:rPr lang="en-US" sz="1000" dirty="0"/>
              <a:t>Rotation around y</a:t>
            </a:r>
          </a:p>
        </p:txBody>
      </p:sp>
      <p:sp>
        <p:nvSpPr>
          <p:cNvPr id="85" name="TextBox 84">
            <a:extLst>
              <a:ext uri="{FF2B5EF4-FFF2-40B4-BE49-F238E27FC236}">
                <a16:creationId xmlns:a16="http://schemas.microsoft.com/office/drawing/2014/main" id="{CB7DC551-ABE3-3041-86CD-645C6182AD11}"/>
              </a:ext>
            </a:extLst>
          </p:cNvPr>
          <p:cNvSpPr txBox="1"/>
          <p:nvPr/>
        </p:nvSpPr>
        <p:spPr>
          <a:xfrm>
            <a:off x="4797994" y="6352805"/>
            <a:ext cx="1808892" cy="246221"/>
          </a:xfrm>
          <a:prstGeom prst="rect">
            <a:avLst/>
          </a:prstGeom>
          <a:noFill/>
        </p:spPr>
        <p:txBody>
          <a:bodyPr wrap="square" rtlCol="0">
            <a:spAutoFit/>
          </a:bodyPr>
          <a:lstStyle/>
          <a:p>
            <a:pPr algn="ctr"/>
            <a:r>
              <a:rPr lang="en-US" sz="1000" dirty="0"/>
              <a:t>Rotation around x + z</a:t>
            </a:r>
          </a:p>
        </p:txBody>
      </p:sp>
      <p:graphicFrame>
        <p:nvGraphicFramePr>
          <p:cNvPr id="36" name="Table 35">
            <a:extLst>
              <a:ext uri="{FF2B5EF4-FFF2-40B4-BE49-F238E27FC236}">
                <a16:creationId xmlns:a16="http://schemas.microsoft.com/office/drawing/2014/main" id="{B3A00199-0DAD-1C47-A117-3BC8685E2E7F}"/>
              </a:ext>
            </a:extLst>
          </p:cNvPr>
          <p:cNvGraphicFramePr>
            <a:graphicFrameLocks noGrp="1"/>
          </p:cNvGraphicFramePr>
          <p:nvPr>
            <p:extLst>
              <p:ext uri="{D42A27DB-BD31-4B8C-83A1-F6EECF244321}">
                <p14:modId xmlns:p14="http://schemas.microsoft.com/office/powerpoint/2010/main" val="80460854"/>
              </p:ext>
            </p:extLst>
          </p:nvPr>
        </p:nvGraphicFramePr>
        <p:xfrm>
          <a:off x="5066470" y="2361732"/>
          <a:ext cx="1290072" cy="952795"/>
        </p:xfrm>
        <a:graphic>
          <a:graphicData uri="http://schemas.openxmlformats.org/drawingml/2006/table">
            <a:tbl>
              <a:tblPr firstRow="1" bandRow="1">
                <a:tableStyleId>{5C22544A-7EE6-4342-B048-85BDC9FD1C3A}</a:tableStyleId>
              </a:tblPr>
              <a:tblGrid>
                <a:gridCol w="470922">
                  <a:extLst>
                    <a:ext uri="{9D8B030D-6E8A-4147-A177-3AD203B41FA5}">
                      <a16:colId xmlns:a16="http://schemas.microsoft.com/office/drawing/2014/main" val="2453862887"/>
                    </a:ext>
                  </a:extLst>
                </a:gridCol>
                <a:gridCol w="819150">
                  <a:extLst>
                    <a:ext uri="{9D8B030D-6E8A-4147-A177-3AD203B41FA5}">
                      <a16:colId xmlns:a16="http://schemas.microsoft.com/office/drawing/2014/main" val="2113746378"/>
                    </a:ext>
                  </a:extLst>
                </a:gridCol>
              </a:tblGrid>
              <a:tr h="282235">
                <a:tc>
                  <a:txBody>
                    <a:bodyPr/>
                    <a:lstStyle/>
                    <a:p>
                      <a:r>
                        <a:rPr lang="en-US" sz="800" dirty="0"/>
                        <a:t>Input</a:t>
                      </a:r>
                    </a:p>
                  </a:txBody>
                  <a:tcPr/>
                </a:tc>
                <a:tc>
                  <a:txBody>
                    <a:bodyPr/>
                    <a:lstStyle/>
                    <a:p>
                      <a:r>
                        <a:rPr lang="en-US" sz="800" dirty="0"/>
                        <a:t>Output</a:t>
                      </a:r>
                    </a:p>
                  </a:txBody>
                  <a:tcPr/>
                </a:tc>
                <a:extLst>
                  <a:ext uri="{0D108BD9-81ED-4DB2-BD59-A6C34878D82A}">
                    <a16:rowId xmlns:a16="http://schemas.microsoft.com/office/drawing/2014/main" val="738596466"/>
                  </a:ext>
                </a:extLst>
              </a:tr>
              <a:tr h="191134">
                <a:tc>
                  <a:txBody>
                    <a:bodyPr/>
                    <a:lstStyle/>
                    <a:p>
                      <a:r>
                        <a:rPr lang="en-US" sz="800" b="1" dirty="0"/>
                        <a:t>Q1:|0⟩</a:t>
                      </a:r>
                    </a:p>
                  </a:txBody>
                  <a:tcPr/>
                </a:tc>
                <a:tc>
                  <a:txBody>
                    <a:bodyPr/>
                    <a:lstStyle/>
                    <a:p>
                      <a:r>
                        <a:rPr lang="en-US" sz="800" b="1" dirty="0"/>
                        <a:t>|+⟩ , or :</a:t>
                      </a:r>
                    </a:p>
                    <a:p>
                      <a:r>
                        <a:rPr lang="en-US" sz="800" b="1" dirty="0"/>
                        <a:t>1/√2 (|0⟩+|1⟩)</a:t>
                      </a:r>
                    </a:p>
                  </a:txBody>
                  <a:tcPr/>
                </a:tc>
                <a:extLst>
                  <a:ext uri="{0D108BD9-81ED-4DB2-BD59-A6C34878D82A}">
                    <a16:rowId xmlns:a16="http://schemas.microsoft.com/office/drawing/2014/main" val="3780297645"/>
                  </a:ext>
                </a:extLst>
              </a:tr>
              <a:tr h="187324">
                <a:tc>
                  <a:txBody>
                    <a:bodyPr/>
                    <a:lstStyle/>
                    <a:p>
                      <a:r>
                        <a:rPr lang="en-US" sz="800" b="1" dirty="0"/>
                        <a:t>Q1:|1⟩</a:t>
                      </a:r>
                    </a:p>
                  </a:txBody>
                  <a:tcPr/>
                </a:tc>
                <a:tc>
                  <a:txBody>
                    <a:bodyPr/>
                    <a:lstStyle/>
                    <a:p>
                      <a:r>
                        <a:rPr lang="en-US" sz="800" b="1" dirty="0"/>
                        <a:t>|-⟩, or : </a:t>
                      </a:r>
                    </a:p>
                    <a:p>
                      <a:r>
                        <a:rPr lang="en-US" sz="800" b="1" dirty="0"/>
                        <a:t>1/√2 (|0⟩-|1⟩)</a:t>
                      </a:r>
                    </a:p>
                  </a:txBody>
                  <a:tcPr/>
                </a:tc>
                <a:extLst>
                  <a:ext uri="{0D108BD9-81ED-4DB2-BD59-A6C34878D82A}">
                    <a16:rowId xmlns:a16="http://schemas.microsoft.com/office/drawing/2014/main" val="3621200113"/>
                  </a:ext>
                </a:extLst>
              </a:tr>
            </a:tbl>
          </a:graphicData>
        </a:graphic>
      </p:graphicFrame>
      <p:sp>
        <p:nvSpPr>
          <p:cNvPr id="6" name="Rounded Rectangular Callout 5">
            <a:extLst>
              <a:ext uri="{FF2B5EF4-FFF2-40B4-BE49-F238E27FC236}">
                <a16:creationId xmlns:a16="http://schemas.microsoft.com/office/drawing/2014/main" id="{E1186737-5CAE-D746-89EB-02FD42673EA2}"/>
              </a:ext>
            </a:extLst>
          </p:cNvPr>
          <p:cNvSpPr/>
          <p:nvPr/>
        </p:nvSpPr>
        <p:spPr>
          <a:xfrm>
            <a:off x="5111581" y="381775"/>
            <a:ext cx="1083903" cy="369331"/>
          </a:xfrm>
          <a:prstGeom prst="wedgeRoundRectCallout">
            <a:avLst>
              <a:gd name="adj1" fmla="val -6074"/>
              <a:gd name="adj2" fmla="val 15338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superposition</a:t>
            </a:r>
          </a:p>
        </p:txBody>
      </p:sp>
      <p:sp>
        <p:nvSpPr>
          <p:cNvPr id="74" name="Rounded Rectangular Callout 73">
            <a:extLst>
              <a:ext uri="{FF2B5EF4-FFF2-40B4-BE49-F238E27FC236}">
                <a16:creationId xmlns:a16="http://schemas.microsoft.com/office/drawing/2014/main" id="{58350CC1-13C8-434D-B9F9-5BE0DDFA830B}"/>
              </a:ext>
            </a:extLst>
          </p:cNvPr>
          <p:cNvSpPr/>
          <p:nvPr/>
        </p:nvSpPr>
        <p:spPr>
          <a:xfrm>
            <a:off x="6621341" y="381774"/>
            <a:ext cx="1168493" cy="369331"/>
          </a:xfrm>
          <a:prstGeom prst="wedgeRoundRectCallout">
            <a:avLst>
              <a:gd name="adj1" fmla="val 4373"/>
              <a:gd name="adj2" fmla="val 156519"/>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entanglement</a:t>
            </a:r>
          </a:p>
        </p:txBody>
      </p:sp>
    </p:spTree>
    <p:extLst>
      <p:ext uri="{BB962C8B-B14F-4D97-AF65-F5344CB8AC3E}">
        <p14:creationId xmlns:p14="http://schemas.microsoft.com/office/powerpoint/2010/main" val="362050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Circuit</a:t>
            </a:r>
          </a:p>
        </p:txBody>
      </p:sp>
      <p:pic>
        <p:nvPicPr>
          <p:cNvPr id="5" name="Picture 4">
            <a:extLst>
              <a:ext uri="{FF2B5EF4-FFF2-40B4-BE49-F238E27FC236}">
                <a16:creationId xmlns:a16="http://schemas.microsoft.com/office/drawing/2014/main" id="{04B957EC-5706-0E49-A3D3-317271B9A0F2}"/>
              </a:ext>
            </a:extLst>
          </p:cNvPr>
          <p:cNvPicPr>
            <a:picLocks noChangeAspect="1"/>
          </p:cNvPicPr>
          <p:nvPr/>
        </p:nvPicPr>
        <p:blipFill>
          <a:blip r:embed="rId2"/>
          <a:stretch>
            <a:fillRect/>
          </a:stretch>
        </p:blipFill>
        <p:spPr>
          <a:xfrm>
            <a:off x="877605" y="1265612"/>
            <a:ext cx="10436789" cy="3827088"/>
          </a:xfrm>
          <a:prstGeom prst="rect">
            <a:avLst/>
          </a:prstGeom>
        </p:spPr>
      </p:pic>
      <p:sp>
        <p:nvSpPr>
          <p:cNvPr id="8" name="TextBox 7">
            <a:extLst>
              <a:ext uri="{FF2B5EF4-FFF2-40B4-BE49-F238E27FC236}">
                <a16:creationId xmlns:a16="http://schemas.microsoft.com/office/drawing/2014/main" id="{19E8EB86-FA06-5749-891D-CF9074DF045E}"/>
              </a:ext>
            </a:extLst>
          </p:cNvPr>
          <p:cNvSpPr txBox="1"/>
          <p:nvPr/>
        </p:nvSpPr>
        <p:spPr>
          <a:xfrm>
            <a:off x="877605" y="5396409"/>
            <a:ext cx="3364195" cy="923330"/>
          </a:xfrm>
          <a:prstGeom prst="rect">
            <a:avLst/>
          </a:prstGeom>
          <a:noFill/>
        </p:spPr>
        <p:txBody>
          <a:bodyPr wrap="square" rtlCol="0">
            <a:spAutoFit/>
          </a:bodyPr>
          <a:lstStyle/>
          <a:p>
            <a:r>
              <a:rPr lang="en-US" dirty="0"/>
              <a:t>IBM Quantum Composer (GUI)</a:t>
            </a:r>
          </a:p>
          <a:p>
            <a:r>
              <a:rPr lang="en-US" dirty="0"/>
              <a:t>QASM (low level programming)</a:t>
            </a:r>
          </a:p>
          <a:p>
            <a:r>
              <a:rPr lang="en-US" dirty="0" err="1"/>
              <a:t>Qiskit</a:t>
            </a:r>
            <a:r>
              <a:rPr lang="en-US" dirty="0"/>
              <a:t> (Python libraries)</a:t>
            </a:r>
          </a:p>
        </p:txBody>
      </p:sp>
      <p:sp>
        <p:nvSpPr>
          <p:cNvPr id="74" name="TextBox 73">
            <a:extLst>
              <a:ext uri="{FF2B5EF4-FFF2-40B4-BE49-F238E27FC236}">
                <a16:creationId xmlns:a16="http://schemas.microsoft.com/office/drawing/2014/main" id="{1E1EE2D4-3D91-AB43-89DC-55E832A2F074}"/>
              </a:ext>
            </a:extLst>
          </p:cNvPr>
          <p:cNvSpPr txBox="1"/>
          <p:nvPr/>
        </p:nvSpPr>
        <p:spPr>
          <a:xfrm>
            <a:off x="6497122" y="5396409"/>
            <a:ext cx="4335978" cy="646331"/>
          </a:xfrm>
          <a:prstGeom prst="rect">
            <a:avLst/>
          </a:prstGeom>
          <a:noFill/>
        </p:spPr>
        <p:txBody>
          <a:bodyPr wrap="square" rtlCol="0">
            <a:spAutoFit/>
          </a:bodyPr>
          <a:lstStyle/>
          <a:p>
            <a:r>
              <a:rPr lang="en-US" dirty="0"/>
              <a:t>Other, recent toolkits: </a:t>
            </a:r>
          </a:p>
          <a:p>
            <a:r>
              <a:rPr lang="en-US" dirty="0"/>
              <a:t>Q#, </a:t>
            </a:r>
            <a:r>
              <a:rPr lang="en-US" dirty="0" err="1"/>
              <a:t>Cirq</a:t>
            </a:r>
            <a:r>
              <a:rPr lang="en-US" dirty="0"/>
              <a:t>, Forest, </a:t>
            </a:r>
            <a:r>
              <a:rPr lang="en-US" dirty="0" err="1"/>
              <a:t>StrawberryFields</a:t>
            </a:r>
            <a:r>
              <a:rPr lang="en-US" dirty="0"/>
              <a:t>, </a:t>
            </a:r>
            <a:r>
              <a:rPr lang="en-US" dirty="0" err="1"/>
              <a:t>QuTIP</a:t>
            </a:r>
            <a:endParaRPr lang="en-US" dirty="0"/>
          </a:p>
        </p:txBody>
      </p:sp>
    </p:spTree>
    <p:extLst>
      <p:ext uri="{BB962C8B-B14F-4D97-AF65-F5344CB8AC3E}">
        <p14:creationId xmlns:p14="http://schemas.microsoft.com/office/powerpoint/2010/main" val="150029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Computing Technologies</a:t>
            </a:r>
          </a:p>
        </p:txBody>
      </p:sp>
      <p:pic>
        <p:nvPicPr>
          <p:cNvPr id="4" name="Picture 3">
            <a:extLst>
              <a:ext uri="{FF2B5EF4-FFF2-40B4-BE49-F238E27FC236}">
                <a16:creationId xmlns:a16="http://schemas.microsoft.com/office/drawing/2014/main" id="{D99CB1F3-ACD1-144D-AAE1-766FE073D8A5}"/>
              </a:ext>
            </a:extLst>
          </p:cNvPr>
          <p:cNvPicPr>
            <a:picLocks noChangeAspect="1"/>
          </p:cNvPicPr>
          <p:nvPr/>
        </p:nvPicPr>
        <p:blipFill>
          <a:blip r:embed="rId3"/>
          <a:stretch>
            <a:fillRect/>
          </a:stretch>
        </p:blipFill>
        <p:spPr>
          <a:xfrm>
            <a:off x="862445" y="1636653"/>
            <a:ext cx="4038600" cy="1727200"/>
          </a:xfrm>
          <a:prstGeom prst="rect">
            <a:avLst/>
          </a:prstGeom>
        </p:spPr>
      </p:pic>
      <p:sp>
        <p:nvSpPr>
          <p:cNvPr id="5" name="TextBox 4">
            <a:extLst>
              <a:ext uri="{FF2B5EF4-FFF2-40B4-BE49-F238E27FC236}">
                <a16:creationId xmlns:a16="http://schemas.microsoft.com/office/drawing/2014/main" id="{767A8220-1D38-3D42-8970-C0F51453A668}"/>
              </a:ext>
            </a:extLst>
          </p:cNvPr>
          <p:cNvSpPr txBox="1"/>
          <p:nvPr/>
        </p:nvSpPr>
        <p:spPr>
          <a:xfrm>
            <a:off x="862445" y="1267321"/>
            <a:ext cx="2809010" cy="369332"/>
          </a:xfrm>
          <a:prstGeom prst="rect">
            <a:avLst/>
          </a:prstGeom>
          <a:noFill/>
        </p:spPr>
        <p:txBody>
          <a:bodyPr wrap="square" rtlCol="0">
            <a:spAutoFit/>
          </a:bodyPr>
          <a:lstStyle/>
          <a:p>
            <a:r>
              <a:rPr lang="en-US" dirty="0"/>
              <a:t>Ion traps (</a:t>
            </a:r>
            <a:r>
              <a:rPr lang="en-US" dirty="0" err="1"/>
              <a:t>IonQ</a:t>
            </a:r>
            <a:r>
              <a:rPr lang="en-US" dirty="0"/>
              <a:t>)</a:t>
            </a:r>
          </a:p>
        </p:txBody>
      </p:sp>
      <p:sp>
        <p:nvSpPr>
          <p:cNvPr id="6" name="TextBox 5">
            <a:extLst>
              <a:ext uri="{FF2B5EF4-FFF2-40B4-BE49-F238E27FC236}">
                <a16:creationId xmlns:a16="http://schemas.microsoft.com/office/drawing/2014/main" id="{BEBA97F1-16B4-3D43-AD6A-755D70B2348C}"/>
              </a:ext>
            </a:extLst>
          </p:cNvPr>
          <p:cNvSpPr txBox="1"/>
          <p:nvPr/>
        </p:nvSpPr>
        <p:spPr>
          <a:xfrm>
            <a:off x="829459" y="3436112"/>
            <a:ext cx="3840678" cy="646331"/>
          </a:xfrm>
          <a:prstGeom prst="rect">
            <a:avLst/>
          </a:prstGeom>
          <a:noFill/>
        </p:spPr>
        <p:txBody>
          <a:bodyPr wrap="square" rtlCol="0">
            <a:spAutoFit/>
          </a:bodyPr>
          <a:lstStyle/>
          <a:p>
            <a:r>
              <a:rPr lang="en-US" dirty="0"/>
              <a:t>Longevity (&gt;20m), high fidelity, </a:t>
            </a:r>
          </a:p>
          <a:p>
            <a:r>
              <a:rPr lang="en-US" dirty="0"/>
              <a:t>but slow operations</a:t>
            </a:r>
          </a:p>
        </p:txBody>
      </p:sp>
      <p:pic>
        <p:nvPicPr>
          <p:cNvPr id="7" name="Picture 6">
            <a:extLst>
              <a:ext uri="{FF2B5EF4-FFF2-40B4-BE49-F238E27FC236}">
                <a16:creationId xmlns:a16="http://schemas.microsoft.com/office/drawing/2014/main" id="{D7C58F3B-28A3-B742-969A-1B6178A6460D}"/>
              </a:ext>
            </a:extLst>
          </p:cNvPr>
          <p:cNvPicPr>
            <a:picLocks noChangeAspect="1"/>
          </p:cNvPicPr>
          <p:nvPr/>
        </p:nvPicPr>
        <p:blipFill>
          <a:blip r:embed="rId4"/>
          <a:stretch>
            <a:fillRect/>
          </a:stretch>
        </p:blipFill>
        <p:spPr>
          <a:xfrm>
            <a:off x="5358246" y="3092210"/>
            <a:ext cx="2971800" cy="2705100"/>
          </a:xfrm>
          <a:prstGeom prst="rect">
            <a:avLst/>
          </a:prstGeom>
        </p:spPr>
      </p:pic>
      <p:sp>
        <p:nvSpPr>
          <p:cNvPr id="8" name="TextBox 7">
            <a:extLst>
              <a:ext uri="{FF2B5EF4-FFF2-40B4-BE49-F238E27FC236}">
                <a16:creationId xmlns:a16="http://schemas.microsoft.com/office/drawing/2014/main" id="{E78264BC-75A6-E345-A176-EDE1016CA7B9}"/>
              </a:ext>
            </a:extLst>
          </p:cNvPr>
          <p:cNvSpPr txBox="1"/>
          <p:nvPr/>
        </p:nvSpPr>
        <p:spPr>
          <a:xfrm>
            <a:off x="5358246" y="2722048"/>
            <a:ext cx="2396837" cy="369332"/>
          </a:xfrm>
          <a:prstGeom prst="rect">
            <a:avLst/>
          </a:prstGeom>
          <a:noFill/>
        </p:spPr>
        <p:txBody>
          <a:bodyPr wrap="square" rtlCol="0">
            <a:spAutoFit/>
          </a:bodyPr>
          <a:lstStyle/>
          <a:p>
            <a:r>
              <a:rPr lang="en-US" dirty="0"/>
              <a:t>Quantum dots (Intel)</a:t>
            </a:r>
          </a:p>
        </p:txBody>
      </p:sp>
      <p:sp>
        <p:nvSpPr>
          <p:cNvPr id="9" name="TextBox 8">
            <a:extLst>
              <a:ext uri="{FF2B5EF4-FFF2-40B4-BE49-F238E27FC236}">
                <a16:creationId xmlns:a16="http://schemas.microsoft.com/office/drawing/2014/main" id="{2ED6C761-32D2-4549-9B15-2772AA8EAA29}"/>
              </a:ext>
            </a:extLst>
          </p:cNvPr>
          <p:cNvSpPr txBox="1"/>
          <p:nvPr/>
        </p:nvSpPr>
        <p:spPr>
          <a:xfrm>
            <a:off x="5358246" y="5659582"/>
            <a:ext cx="3840678" cy="646331"/>
          </a:xfrm>
          <a:prstGeom prst="rect">
            <a:avLst/>
          </a:prstGeom>
          <a:noFill/>
        </p:spPr>
        <p:txBody>
          <a:bodyPr wrap="square" rtlCol="0">
            <a:spAutoFit/>
          </a:bodyPr>
          <a:lstStyle/>
          <a:p>
            <a:r>
              <a:rPr lang="en-US" dirty="0"/>
              <a:t>Easy to build and scale,</a:t>
            </a:r>
          </a:p>
          <a:p>
            <a:r>
              <a:rPr lang="en-US" dirty="0"/>
              <a:t>but difficult to control, decoherence </a:t>
            </a:r>
          </a:p>
        </p:txBody>
      </p:sp>
      <p:pic>
        <p:nvPicPr>
          <p:cNvPr id="10" name="Picture 9">
            <a:extLst>
              <a:ext uri="{FF2B5EF4-FFF2-40B4-BE49-F238E27FC236}">
                <a16:creationId xmlns:a16="http://schemas.microsoft.com/office/drawing/2014/main" id="{A84D75F4-77BF-BF41-8E85-3CE7A57D1D08}"/>
              </a:ext>
            </a:extLst>
          </p:cNvPr>
          <p:cNvPicPr>
            <a:picLocks noChangeAspect="1"/>
          </p:cNvPicPr>
          <p:nvPr/>
        </p:nvPicPr>
        <p:blipFill>
          <a:blip r:embed="rId5"/>
          <a:stretch>
            <a:fillRect/>
          </a:stretch>
        </p:blipFill>
        <p:spPr>
          <a:xfrm>
            <a:off x="9018155" y="1517043"/>
            <a:ext cx="2311400" cy="2565400"/>
          </a:xfrm>
          <a:prstGeom prst="rect">
            <a:avLst/>
          </a:prstGeom>
        </p:spPr>
      </p:pic>
      <p:sp>
        <p:nvSpPr>
          <p:cNvPr id="11" name="TextBox 10">
            <a:extLst>
              <a:ext uri="{FF2B5EF4-FFF2-40B4-BE49-F238E27FC236}">
                <a16:creationId xmlns:a16="http://schemas.microsoft.com/office/drawing/2014/main" id="{79E005A2-5FEE-1247-AA01-26B537E2B2B2}"/>
              </a:ext>
            </a:extLst>
          </p:cNvPr>
          <p:cNvSpPr txBox="1"/>
          <p:nvPr/>
        </p:nvSpPr>
        <p:spPr>
          <a:xfrm>
            <a:off x="9198924" y="1094471"/>
            <a:ext cx="2396837" cy="369332"/>
          </a:xfrm>
          <a:prstGeom prst="rect">
            <a:avLst/>
          </a:prstGeom>
          <a:noFill/>
        </p:spPr>
        <p:txBody>
          <a:bodyPr wrap="square" rtlCol="0">
            <a:spAutoFit/>
          </a:bodyPr>
          <a:lstStyle/>
          <a:p>
            <a:r>
              <a:rPr lang="en-US" dirty="0"/>
              <a:t>Topological (Microsoft)</a:t>
            </a:r>
          </a:p>
        </p:txBody>
      </p:sp>
      <p:sp>
        <p:nvSpPr>
          <p:cNvPr id="12" name="TextBox 11">
            <a:extLst>
              <a:ext uri="{FF2B5EF4-FFF2-40B4-BE49-F238E27FC236}">
                <a16:creationId xmlns:a16="http://schemas.microsoft.com/office/drawing/2014/main" id="{0EE664D1-AB6C-E14E-A45C-3ADAF9E0166B}"/>
              </a:ext>
            </a:extLst>
          </p:cNvPr>
          <p:cNvSpPr txBox="1"/>
          <p:nvPr/>
        </p:nvSpPr>
        <p:spPr>
          <a:xfrm>
            <a:off x="9116292" y="4075428"/>
            <a:ext cx="2479469" cy="923330"/>
          </a:xfrm>
          <a:prstGeom prst="rect">
            <a:avLst/>
          </a:prstGeom>
          <a:noFill/>
        </p:spPr>
        <p:txBody>
          <a:bodyPr wrap="square" rtlCol="0">
            <a:spAutoFit/>
          </a:bodyPr>
          <a:lstStyle/>
          <a:p>
            <a:r>
              <a:rPr lang="en-US" dirty="0"/>
              <a:t>Very stable, no need for error correction, but still a research project</a:t>
            </a:r>
          </a:p>
        </p:txBody>
      </p:sp>
    </p:spTree>
    <p:extLst>
      <p:ext uri="{BB962C8B-B14F-4D97-AF65-F5344CB8AC3E}">
        <p14:creationId xmlns:p14="http://schemas.microsoft.com/office/powerpoint/2010/main" val="238586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Computing Technologies</a:t>
            </a:r>
          </a:p>
        </p:txBody>
      </p:sp>
      <p:sp>
        <p:nvSpPr>
          <p:cNvPr id="14" name="TextBox 13">
            <a:extLst>
              <a:ext uri="{FF2B5EF4-FFF2-40B4-BE49-F238E27FC236}">
                <a16:creationId xmlns:a16="http://schemas.microsoft.com/office/drawing/2014/main" id="{D3C27A47-87DB-A14E-8D78-745E028202F9}"/>
              </a:ext>
            </a:extLst>
          </p:cNvPr>
          <p:cNvSpPr txBox="1"/>
          <p:nvPr/>
        </p:nvSpPr>
        <p:spPr>
          <a:xfrm>
            <a:off x="887186" y="2330986"/>
            <a:ext cx="2746169" cy="307777"/>
          </a:xfrm>
          <a:prstGeom prst="rect">
            <a:avLst/>
          </a:prstGeom>
          <a:noFill/>
        </p:spPr>
        <p:txBody>
          <a:bodyPr wrap="square" rtlCol="0">
            <a:spAutoFit/>
          </a:bodyPr>
          <a:lstStyle/>
          <a:p>
            <a:r>
              <a:rPr lang="en-US" sz="1400" dirty="0" err="1"/>
              <a:t>Transmon</a:t>
            </a:r>
            <a:r>
              <a:rPr lang="en-US" sz="1400" dirty="0"/>
              <a:t> (IBM, Google, </a:t>
            </a:r>
            <a:r>
              <a:rPr lang="en-US" sz="1400" dirty="0" err="1"/>
              <a:t>Rigetti</a:t>
            </a:r>
            <a:r>
              <a:rPr lang="en-US" sz="1400" dirty="0"/>
              <a:t>)</a:t>
            </a:r>
          </a:p>
        </p:txBody>
      </p:sp>
      <p:pic>
        <p:nvPicPr>
          <p:cNvPr id="1026" name="Picture 2" descr="Researchers create a first frequency comb of time-bin entangled qubits">
            <a:extLst>
              <a:ext uri="{FF2B5EF4-FFF2-40B4-BE49-F238E27FC236}">
                <a16:creationId xmlns:a16="http://schemas.microsoft.com/office/drawing/2014/main" id="{D8895133-8BA6-0245-8F38-838600FEA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077" y="1512609"/>
            <a:ext cx="3753845" cy="22523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F031C4-A394-7B4F-8D0A-64ADE2C85A43}"/>
              </a:ext>
            </a:extLst>
          </p:cNvPr>
          <p:cNvSpPr txBox="1"/>
          <p:nvPr/>
        </p:nvSpPr>
        <p:spPr>
          <a:xfrm>
            <a:off x="4219077" y="1117718"/>
            <a:ext cx="2746169" cy="307777"/>
          </a:xfrm>
          <a:prstGeom prst="rect">
            <a:avLst/>
          </a:prstGeom>
          <a:noFill/>
        </p:spPr>
        <p:txBody>
          <a:bodyPr wrap="square" rtlCol="0">
            <a:spAutoFit/>
          </a:bodyPr>
          <a:lstStyle/>
          <a:p>
            <a:r>
              <a:rPr lang="en-US" sz="1400" dirty="0"/>
              <a:t>Photonic*) (various groups)</a:t>
            </a:r>
          </a:p>
        </p:txBody>
      </p:sp>
      <p:sp>
        <p:nvSpPr>
          <p:cNvPr id="17" name="TextBox 16">
            <a:extLst>
              <a:ext uri="{FF2B5EF4-FFF2-40B4-BE49-F238E27FC236}">
                <a16:creationId xmlns:a16="http://schemas.microsoft.com/office/drawing/2014/main" id="{EE040616-32A7-1B4D-9EDD-57770DDDA67F}"/>
              </a:ext>
            </a:extLst>
          </p:cNvPr>
          <p:cNvSpPr txBox="1"/>
          <p:nvPr/>
        </p:nvSpPr>
        <p:spPr>
          <a:xfrm>
            <a:off x="3992777" y="6162860"/>
            <a:ext cx="4206446" cy="307777"/>
          </a:xfrm>
          <a:prstGeom prst="rect">
            <a:avLst/>
          </a:prstGeom>
          <a:noFill/>
        </p:spPr>
        <p:txBody>
          <a:bodyPr wrap="square" rtlCol="0">
            <a:spAutoFit/>
          </a:bodyPr>
          <a:lstStyle/>
          <a:p>
            <a:r>
              <a:rPr lang="en-US" sz="1400" dirty="0"/>
              <a:t>*) See also: Continuous variable quantum computation</a:t>
            </a:r>
          </a:p>
        </p:txBody>
      </p:sp>
      <p:pic>
        <p:nvPicPr>
          <p:cNvPr id="1028" name="Picture 4" descr="Image result for nv diamond">
            <a:extLst>
              <a:ext uri="{FF2B5EF4-FFF2-40B4-BE49-F238E27FC236}">
                <a16:creationId xmlns:a16="http://schemas.microsoft.com/office/drawing/2014/main" id="{6B226F14-DE62-304E-9FFF-EBF324260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399" y="2876145"/>
            <a:ext cx="3179740" cy="19596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CC481D-3D12-E147-9FC7-347327E7776C}"/>
              </a:ext>
            </a:extLst>
          </p:cNvPr>
          <p:cNvSpPr txBox="1"/>
          <p:nvPr/>
        </p:nvSpPr>
        <p:spPr>
          <a:xfrm>
            <a:off x="8751184" y="2511417"/>
            <a:ext cx="2746169" cy="307777"/>
          </a:xfrm>
          <a:prstGeom prst="rect">
            <a:avLst/>
          </a:prstGeom>
          <a:noFill/>
        </p:spPr>
        <p:txBody>
          <a:bodyPr wrap="square" rtlCol="0">
            <a:spAutoFit/>
          </a:bodyPr>
          <a:lstStyle/>
          <a:p>
            <a:r>
              <a:rPr lang="en-US" sz="1400" dirty="0"/>
              <a:t>NV Diamond Qubit</a:t>
            </a:r>
          </a:p>
        </p:txBody>
      </p:sp>
      <p:sp>
        <p:nvSpPr>
          <p:cNvPr id="20" name="TextBox 19">
            <a:extLst>
              <a:ext uri="{FF2B5EF4-FFF2-40B4-BE49-F238E27FC236}">
                <a16:creationId xmlns:a16="http://schemas.microsoft.com/office/drawing/2014/main" id="{97E68336-7A7F-EE47-8D54-09AB79E6430C}"/>
              </a:ext>
            </a:extLst>
          </p:cNvPr>
          <p:cNvSpPr txBox="1"/>
          <p:nvPr/>
        </p:nvSpPr>
        <p:spPr>
          <a:xfrm>
            <a:off x="8751184" y="4949702"/>
            <a:ext cx="2962955" cy="954107"/>
          </a:xfrm>
          <a:prstGeom prst="rect">
            <a:avLst/>
          </a:prstGeom>
          <a:noFill/>
        </p:spPr>
        <p:txBody>
          <a:bodyPr wrap="square" rtlCol="0">
            <a:spAutoFit/>
          </a:bodyPr>
          <a:lstStyle/>
          <a:p>
            <a:r>
              <a:rPr lang="en-US" sz="1400" dirty="0"/>
              <a:t>Photons can be used to transfer the information and interconnect the diamonds in a network, but problem is to accurately place the defects</a:t>
            </a:r>
          </a:p>
        </p:txBody>
      </p:sp>
      <p:sp>
        <p:nvSpPr>
          <p:cNvPr id="21" name="TextBox 20">
            <a:extLst>
              <a:ext uri="{FF2B5EF4-FFF2-40B4-BE49-F238E27FC236}">
                <a16:creationId xmlns:a16="http://schemas.microsoft.com/office/drawing/2014/main" id="{6E523046-EFE7-AC48-96CD-D065BB03D4FD}"/>
              </a:ext>
            </a:extLst>
          </p:cNvPr>
          <p:cNvSpPr txBox="1"/>
          <p:nvPr/>
        </p:nvSpPr>
        <p:spPr>
          <a:xfrm>
            <a:off x="4219077" y="3817792"/>
            <a:ext cx="3753845" cy="307777"/>
          </a:xfrm>
          <a:prstGeom prst="rect">
            <a:avLst/>
          </a:prstGeom>
          <a:noFill/>
        </p:spPr>
        <p:txBody>
          <a:bodyPr wrap="square" rtlCol="0">
            <a:spAutoFit/>
          </a:bodyPr>
          <a:lstStyle/>
          <a:p>
            <a:r>
              <a:rPr lang="en-US" sz="1400" dirty="0"/>
              <a:t>Photons are very flexible, but difficult to interact</a:t>
            </a:r>
          </a:p>
        </p:txBody>
      </p:sp>
      <p:pic>
        <p:nvPicPr>
          <p:cNvPr id="1030" name="Picture 6" descr="ibmqx3-labeled.png">
            <a:extLst>
              <a:ext uri="{FF2B5EF4-FFF2-40B4-BE49-F238E27FC236}">
                <a16:creationId xmlns:a16="http://schemas.microsoft.com/office/drawing/2014/main" id="{DE91E432-1176-F745-9386-7F16EAAE5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009" y="2608355"/>
            <a:ext cx="3105591" cy="323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6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normAutofit/>
          </a:bodyPr>
          <a:lstStyle/>
          <a:p>
            <a:r>
              <a:rPr lang="en-US" dirty="0"/>
              <a:t>Superconducting Qubits</a:t>
            </a:r>
          </a:p>
        </p:txBody>
      </p:sp>
      <p:pic>
        <p:nvPicPr>
          <p:cNvPr id="13" name="Picture 12">
            <a:extLst>
              <a:ext uri="{FF2B5EF4-FFF2-40B4-BE49-F238E27FC236}">
                <a16:creationId xmlns:a16="http://schemas.microsoft.com/office/drawing/2014/main" id="{DAFDA505-16E7-454C-BE44-6E58F0AB95B6}"/>
              </a:ext>
            </a:extLst>
          </p:cNvPr>
          <p:cNvPicPr>
            <a:picLocks noChangeAspect="1"/>
          </p:cNvPicPr>
          <p:nvPr/>
        </p:nvPicPr>
        <p:blipFill>
          <a:blip r:embed="rId3"/>
          <a:stretch>
            <a:fillRect/>
          </a:stretch>
        </p:blipFill>
        <p:spPr>
          <a:xfrm>
            <a:off x="1177555" y="1454941"/>
            <a:ext cx="2819400" cy="1816100"/>
          </a:xfrm>
          <a:prstGeom prst="rect">
            <a:avLst/>
          </a:prstGeom>
        </p:spPr>
      </p:pic>
      <p:pic>
        <p:nvPicPr>
          <p:cNvPr id="14" name="Picture 13">
            <a:extLst>
              <a:ext uri="{FF2B5EF4-FFF2-40B4-BE49-F238E27FC236}">
                <a16:creationId xmlns:a16="http://schemas.microsoft.com/office/drawing/2014/main" id="{B9F8A203-7460-E248-9C88-C527695E0C05}"/>
              </a:ext>
            </a:extLst>
          </p:cNvPr>
          <p:cNvPicPr>
            <a:picLocks noChangeAspect="1"/>
          </p:cNvPicPr>
          <p:nvPr/>
        </p:nvPicPr>
        <p:blipFill>
          <a:blip r:embed="rId4"/>
          <a:stretch>
            <a:fillRect/>
          </a:stretch>
        </p:blipFill>
        <p:spPr>
          <a:xfrm>
            <a:off x="1638447" y="3504314"/>
            <a:ext cx="1663700" cy="1295400"/>
          </a:xfrm>
          <a:prstGeom prst="rect">
            <a:avLst/>
          </a:prstGeom>
        </p:spPr>
      </p:pic>
      <p:pic>
        <p:nvPicPr>
          <p:cNvPr id="19" name="Picture 18">
            <a:extLst>
              <a:ext uri="{FF2B5EF4-FFF2-40B4-BE49-F238E27FC236}">
                <a16:creationId xmlns:a16="http://schemas.microsoft.com/office/drawing/2014/main" id="{3855453D-BA64-6148-8682-283276E8ADB5}"/>
              </a:ext>
            </a:extLst>
          </p:cNvPr>
          <p:cNvPicPr>
            <a:picLocks noChangeAspect="1"/>
          </p:cNvPicPr>
          <p:nvPr/>
        </p:nvPicPr>
        <p:blipFill>
          <a:blip r:embed="rId5"/>
          <a:stretch>
            <a:fillRect/>
          </a:stretch>
        </p:blipFill>
        <p:spPr>
          <a:xfrm>
            <a:off x="1177555" y="3504314"/>
            <a:ext cx="660400" cy="482600"/>
          </a:xfrm>
          <a:prstGeom prst="rect">
            <a:avLst/>
          </a:prstGeom>
        </p:spPr>
      </p:pic>
      <p:pic>
        <p:nvPicPr>
          <p:cNvPr id="20" name="Picture 19">
            <a:extLst>
              <a:ext uri="{FF2B5EF4-FFF2-40B4-BE49-F238E27FC236}">
                <a16:creationId xmlns:a16="http://schemas.microsoft.com/office/drawing/2014/main" id="{8B5AA71B-EEFE-2843-B929-9B29B3E6DEFE}"/>
              </a:ext>
            </a:extLst>
          </p:cNvPr>
          <p:cNvPicPr>
            <a:picLocks noChangeAspect="1"/>
          </p:cNvPicPr>
          <p:nvPr/>
        </p:nvPicPr>
        <p:blipFill>
          <a:blip r:embed="rId6"/>
          <a:stretch>
            <a:fillRect/>
          </a:stretch>
        </p:blipFill>
        <p:spPr>
          <a:xfrm>
            <a:off x="1177555" y="4355214"/>
            <a:ext cx="660400" cy="444500"/>
          </a:xfrm>
          <a:prstGeom prst="rect">
            <a:avLst/>
          </a:prstGeom>
        </p:spPr>
      </p:pic>
      <p:sp>
        <p:nvSpPr>
          <p:cNvPr id="21" name="TextBox 20">
            <a:extLst>
              <a:ext uri="{FF2B5EF4-FFF2-40B4-BE49-F238E27FC236}">
                <a16:creationId xmlns:a16="http://schemas.microsoft.com/office/drawing/2014/main" id="{5257BED1-E429-0C47-9920-DE8272F7DE8A}"/>
              </a:ext>
            </a:extLst>
          </p:cNvPr>
          <p:cNvSpPr txBox="1"/>
          <p:nvPr/>
        </p:nvSpPr>
        <p:spPr>
          <a:xfrm>
            <a:off x="1157323" y="3936570"/>
            <a:ext cx="660400" cy="215444"/>
          </a:xfrm>
          <a:prstGeom prst="rect">
            <a:avLst/>
          </a:prstGeom>
          <a:noFill/>
        </p:spPr>
        <p:txBody>
          <a:bodyPr wrap="square" rtlCol="0">
            <a:spAutoFit/>
          </a:bodyPr>
          <a:lstStyle/>
          <a:p>
            <a:pPr algn="ctr"/>
            <a:r>
              <a:rPr lang="en-US" sz="800" dirty="0">
                <a:latin typeface="Symbol" pitchFamily="2" charset="2"/>
              </a:rPr>
              <a:t>p/2 </a:t>
            </a:r>
            <a:r>
              <a:rPr lang="en-US" sz="800" dirty="0">
                <a:latin typeface="+mj-lt"/>
              </a:rPr>
              <a:t> pulse</a:t>
            </a:r>
          </a:p>
        </p:txBody>
      </p:sp>
      <p:sp>
        <p:nvSpPr>
          <p:cNvPr id="24" name="TextBox 23">
            <a:extLst>
              <a:ext uri="{FF2B5EF4-FFF2-40B4-BE49-F238E27FC236}">
                <a16:creationId xmlns:a16="http://schemas.microsoft.com/office/drawing/2014/main" id="{A6DC4626-2DC5-9947-AF0E-7BD2C0714488}"/>
              </a:ext>
            </a:extLst>
          </p:cNvPr>
          <p:cNvSpPr txBox="1"/>
          <p:nvPr/>
        </p:nvSpPr>
        <p:spPr>
          <a:xfrm>
            <a:off x="1177555" y="4783741"/>
            <a:ext cx="660400" cy="215444"/>
          </a:xfrm>
          <a:prstGeom prst="rect">
            <a:avLst/>
          </a:prstGeom>
          <a:noFill/>
        </p:spPr>
        <p:txBody>
          <a:bodyPr wrap="square" rtlCol="0">
            <a:spAutoFit/>
          </a:bodyPr>
          <a:lstStyle/>
          <a:p>
            <a:pPr algn="ctr"/>
            <a:r>
              <a:rPr lang="en-US" sz="800" dirty="0">
                <a:latin typeface="Symbol" pitchFamily="2" charset="2"/>
              </a:rPr>
              <a:t>-p/2 </a:t>
            </a:r>
            <a:r>
              <a:rPr lang="en-US" sz="800" dirty="0">
                <a:latin typeface="+mj-lt"/>
              </a:rPr>
              <a:t> pulse</a:t>
            </a:r>
          </a:p>
        </p:txBody>
      </p:sp>
      <p:sp>
        <p:nvSpPr>
          <p:cNvPr id="27" name="TextBox 26">
            <a:extLst>
              <a:ext uri="{FF2B5EF4-FFF2-40B4-BE49-F238E27FC236}">
                <a16:creationId xmlns:a16="http://schemas.microsoft.com/office/drawing/2014/main" id="{3AC4CA32-D771-034C-85E8-3C2D8A3BA65E}"/>
              </a:ext>
            </a:extLst>
          </p:cNvPr>
          <p:cNvSpPr txBox="1"/>
          <p:nvPr/>
        </p:nvSpPr>
        <p:spPr>
          <a:xfrm>
            <a:off x="3883428" y="4539967"/>
            <a:ext cx="1514700" cy="430887"/>
          </a:xfrm>
          <a:prstGeom prst="rect">
            <a:avLst/>
          </a:prstGeom>
          <a:noFill/>
        </p:spPr>
        <p:txBody>
          <a:bodyPr wrap="square" rtlCol="0">
            <a:spAutoFit/>
          </a:bodyPr>
          <a:lstStyle/>
          <a:p>
            <a:pPr algn="ctr"/>
            <a:r>
              <a:rPr lang="en-US" sz="1200" dirty="0"/>
              <a:t>Josephson Junction</a:t>
            </a:r>
          </a:p>
          <a:p>
            <a:pPr algn="ctr"/>
            <a:r>
              <a:rPr lang="en-US" sz="1000" dirty="0"/>
              <a:t>(equivalent to transistor)</a:t>
            </a:r>
          </a:p>
        </p:txBody>
      </p:sp>
      <p:pic>
        <p:nvPicPr>
          <p:cNvPr id="28" name="Picture 27">
            <a:extLst>
              <a:ext uri="{FF2B5EF4-FFF2-40B4-BE49-F238E27FC236}">
                <a16:creationId xmlns:a16="http://schemas.microsoft.com/office/drawing/2014/main" id="{F7844063-DCE8-5B4A-A5C0-90643148DCB6}"/>
              </a:ext>
            </a:extLst>
          </p:cNvPr>
          <p:cNvPicPr>
            <a:picLocks noChangeAspect="1"/>
          </p:cNvPicPr>
          <p:nvPr/>
        </p:nvPicPr>
        <p:blipFill>
          <a:blip r:embed="rId7"/>
          <a:stretch>
            <a:fillRect/>
          </a:stretch>
        </p:blipFill>
        <p:spPr>
          <a:xfrm>
            <a:off x="3996955" y="3429000"/>
            <a:ext cx="1269490" cy="1120933"/>
          </a:xfrm>
          <a:prstGeom prst="rect">
            <a:avLst/>
          </a:prstGeom>
        </p:spPr>
      </p:pic>
      <p:cxnSp>
        <p:nvCxnSpPr>
          <p:cNvPr id="34" name="Straight Arrow Connector 33">
            <a:extLst>
              <a:ext uri="{FF2B5EF4-FFF2-40B4-BE49-F238E27FC236}">
                <a16:creationId xmlns:a16="http://schemas.microsoft.com/office/drawing/2014/main" id="{D82416B9-6F96-D645-8359-7CE881EBDA06}"/>
              </a:ext>
            </a:extLst>
          </p:cNvPr>
          <p:cNvCxnSpPr>
            <a:cxnSpLocks/>
          </p:cNvCxnSpPr>
          <p:nvPr/>
        </p:nvCxnSpPr>
        <p:spPr>
          <a:xfrm flipH="1" flipV="1">
            <a:off x="2813833" y="3104627"/>
            <a:ext cx="486218" cy="9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39D7566-2F9E-D44F-A590-C8641AF0E5C7}"/>
              </a:ext>
            </a:extLst>
          </p:cNvPr>
          <p:cNvCxnSpPr>
            <a:cxnSpLocks/>
          </p:cNvCxnSpPr>
          <p:nvPr/>
        </p:nvCxnSpPr>
        <p:spPr>
          <a:xfrm flipH="1" flipV="1">
            <a:off x="2949757" y="2840054"/>
            <a:ext cx="528083" cy="6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D14508F-3173-5949-AEB6-FCAD9B21BECA}"/>
              </a:ext>
            </a:extLst>
          </p:cNvPr>
          <p:cNvSpPr txBox="1"/>
          <p:nvPr/>
        </p:nvSpPr>
        <p:spPr>
          <a:xfrm>
            <a:off x="3357010" y="3038636"/>
            <a:ext cx="985062" cy="369332"/>
          </a:xfrm>
          <a:prstGeom prst="rect">
            <a:avLst/>
          </a:prstGeom>
          <a:noFill/>
        </p:spPr>
        <p:txBody>
          <a:bodyPr wrap="square" rtlCol="0">
            <a:spAutoFit/>
          </a:bodyPr>
          <a:lstStyle/>
          <a:p>
            <a:r>
              <a:rPr lang="en-US" dirty="0"/>
              <a:t>E</a:t>
            </a:r>
            <a:r>
              <a:rPr lang="en-US" baseline="-25000" dirty="0"/>
              <a:t>0</a:t>
            </a:r>
            <a:r>
              <a:rPr lang="en-US" dirty="0"/>
              <a:t> </a:t>
            </a:r>
            <a:r>
              <a:rPr lang="en-US" sz="1400" dirty="0"/>
              <a:t>or </a:t>
            </a:r>
            <a:r>
              <a:rPr lang="en-US" sz="1400" b="1" dirty="0"/>
              <a:t>|0⟩</a:t>
            </a:r>
          </a:p>
        </p:txBody>
      </p:sp>
      <p:sp>
        <p:nvSpPr>
          <p:cNvPr id="44" name="TextBox 43">
            <a:extLst>
              <a:ext uri="{FF2B5EF4-FFF2-40B4-BE49-F238E27FC236}">
                <a16:creationId xmlns:a16="http://schemas.microsoft.com/office/drawing/2014/main" id="{7F3AE185-9B45-CB44-94C5-2BFC6A88387C}"/>
              </a:ext>
            </a:extLst>
          </p:cNvPr>
          <p:cNvSpPr txBox="1"/>
          <p:nvPr/>
        </p:nvSpPr>
        <p:spPr>
          <a:xfrm>
            <a:off x="3498112" y="2729386"/>
            <a:ext cx="985062" cy="369332"/>
          </a:xfrm>
          <a:prstGeom prst="rect">
            <a:avLst/>
          </a:prstGeom>
          <a:noFill/>
        </p:spPr>
        <p:txBody>
          <a:bodyPr wrap="square" rtlCol="0">
            <a:spAutoFit/>
          </a:bodyPr>
          <a:lstStyle/>
          <a:p>
            <a:r>
              <a:rPr lang="en-US" dirty="0"/>
              <a:t>E</a:t>
            </a:r>
            <a:r>
              <a:rPr lang="en-US" baseline="-25000" dirty="0"/>
              <a:t>1</a:t>
            </a:r>
            <a:r>
              <a:rPr lang="en-US" dirty="0"/>
              <a:t> </a:t>
            </a:r>
            <a:r>
              <a:rPr lang="en-US" sz="1400" dirty="0"/>
              <a:t>or </a:t>
            </a:r>
            <a:r>
              <a:rPr lang="en-US" sz="1400" b="1" dirty="0"/>
              <a:t>|1⟩</a:t>
            </a:r>
          </a:p>
        </p:txBody>
      </p:sp>
      <p:cxnSp>
        <p:nvCxnSpPr>
          <p:cNvPr id="43" name="Straight Arrow Connector 42">
            <a:extLst>
              <a:ext uri="{FF2B5EF4-FFF2-40B4-BE49-F238E27FC236}">
                <a16:creationId xmlns:a16="http://schemas.microsoft.com/office/drawing/2014/main" id="{C2B76798-16AC-0D46-A4FE-8847C7B436CF}"/>
              </a:ext>
            </a:extLst>
          </p:cNvPr>
          <p:cNvCxnSpPr/>
          <p:nvPr/>
        </p:nvCxnSpPr>
        <p:spPr>
          <a:xfrm flipV="1">
            <a:off x="731322" y="4152014"/>
            <a:ext cx="523320" cy="1206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4BEDFED-E18F-DD47-9029-DF1063B9CC81}"/>
              </a:ext>
            </a:extLst>
          </p:cNvPr>
          <p:cNvCxnSpPr>
            <a:cxnSpLocks/>
          </p:cNvCxnSpPr>
          <p:nvPr/>
        </p:nvCxnSpPr>
        <p:spPr>
          <a:xfrm flipV="1">
            <a:off x="893135" y="4999186"/>
            <a:ext cx="361507" cy="359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A9B4ED-B05E-514E-AA3D-792D79DC1E57}"/>
              </a:ext>
            </a:extLst>
          </p:cNvPr>
          <p:cNvSpPr txBox="1"/>
          <p:nvPr/>
        </p:nvSpPr>
        <p:spPr>
          <a:xfrm>
            <a:off x="441471" y="5382363"/>
            <a:ext cx="3225273" cy="1261884"/>
          </a:xfrm>
          <a:prstGeom prst="rect">
            <a:avLst/>
          </a:prstGeom>
          <a:noFill/>
        </p:spPr>
        <p:txBody>
          <a:bodyPr wrap="square" rtlCol="0">
            <a:spAutoFit/>
          </a:bodyPr>
          <a:lstStyle/>
          <a:p>
            <a:r>
              <a:rPr lang="en-US" sz="1400" dirty="0"/>
              <a:t>Rotation gates are implemented </a:t>
            </a:r>
          </a:p>
          <a:p>
            <a:r>
              <a:rPr lang="en-US" sz="1400" dirty="0"/>
              <a:t>with microwave pulses :</a:t>
            </a:r>
          </a:p>
          <a:p>
            <a:pPr marL="171450" indent="-171450">
              <a:buFont typeface="Wingdings" pitchFamily="2" charset="2"/>
              <a:buChar char="Ø"/>
            </a:pPr>
            <a:r>
              <a:rPr lang="en-US" sz="1200" dirty="0"/>
              <a:t>Pulse phase 0 for X rotation</a:t>
            </a:r>
          </a:p>
          <a:p>
            <a:pPr marL="171450" indent="-171450">
              <a:buFont typeface="Wingdings" pitchFamily="2" charset="2"/>
              <a:buChar char="Ø"/>
            </a:pPr>
            <a:r>
              <a:rPr lang="en-US" sz="1200" dirty="0"/>
              <a:t>Pulse phase </a:t>
            </a:r>
            <a:r>
              <a:rPr lang="en-US" sz="1200" dirty="0">
                <a:latin typeface="Symbol" pitchFamily="2" charset="2"/>
              </a:rPr>
              <a:t>p/2 </a:t>
            </a:r>
            <a:r>
              <a:rPr lang="en-US" sz="1200" dirty="0"/>
              <a:t>for Y rotation</a:t>
            </a:r>
          </a:p>
          <a:p>
            <a:pPr marL="171450" indent="-171450">
              <a:buFont typeface="Wingdings" pitchFamily="2" charset="2"/>
              <a:buChar char="Ø"/>
            </a:pPr>
            <a:r>
              <a:rPr lang="en-US" sz="1200" dirty="0"/>
              <a:t>Z + Y for Z rotation</a:t>
            </a:r>
          </a:p>
          <a:p>
            <a:pPr marL="171450" indent="-171450">
              <a:buFont typeface="Wingdings" pitchFamily="2" charset="2"/>
              <a:buChar char="Ø"/>
            </a:pPr>
            <a:r>
              <a:rPr lang="en-US" sz="1200" dirty="0"/>
              <a:t>Pulse duration determines the angle </a:t>
            </a:r>
          </a:p>
        </p:txBody>
      </p:sp>
      <p:sp>
        <p:nvSpPr>
          <p:cNvPr id="50" name="TextBox 49">
            <a:extLst>
              <a:ext uri="{FF2B5EF4-FFF2-40B4-BE49-F238E27FC236}">
                <a16:creationId xmlns:a16="http://schemas.microsoft.com/office/drawing/2014/main" id="{EC7D21FE-67E7-424D-945E-8FDAF56A1F3D}"/>
              </a:ext>
            </a:extLst>
          </p:cNvPr>
          <p:cNvSpPr txBox="1"/>
          <p:nvPr/>
        </p:nvSpPr>
        <p:spPr>
          <a:xfrm>
            <a:off x="2124589" y="4725210"/>
            <a:ext cx="765621" cy="307777"/>
          </a:xfrm>
          <a:prstGeom prst="rect">
            <a:avLst/>
          </a:prstGeom>
          <a:noFill/>
        </p:spPr>
        <p:txBody>
          <a:bodyPr wrap="square" rtlCol="0">
            <a:spAutoFit/>
          </a:bodyPr>
          <a:lstStyle/>
          <a:p>
            <a:pPr algn="ctr"/>
            <a:r>
              <a:rPr lang="en-US" sz="1400" dirty="0"/>
              <a:t>Circuit</a:t>
            </a:r>
          </a:p>
        </p:txBody>
      </p:sp>
      <p:cxnSp>
        <p:nvCxnSpPr>
          <p:cNvPr id="54" name="Straight Arrow Connector 53">
            <a:extLst>
              <a:ext uri="{FF2B5EF4-FFF2-40B4-BE49-F238E27FC236}">
                <a16:creationId xmlns:a16="http://schemas.microsoft.com/office/drawing/2014/main" id="{DACCD2DD-5321-934B-83D6-CE095B968F69}"/>
              </a:ext>
            </a:extLst>
          </p:cNvPr>
          <p:cNvCxnSpPr>
            <a:cxnSpLocks/>
          </p:cNvCxnSpPr>
          <p:nvPr/>
        </p:nvCxnSpPr>
        <p:spPr>
          <a:xfrm flipH="1">
            <a:off x="3300051" y="4044292"/>
            <a:ext cx="565999" cy="41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78FC3AF-DC36-444E-AB5B-34F18D8C1EB0}"/>
              </a:ext>
            </a:extLst>
          </p:cNvPr>
          <p:cNvGrpSpPr/>
          <p:nvPr/>
        </p:nvGrpSpPr>
        <p:grpSpPr>
          <a:xfrm>
            <a:off x="6803731" y="1250798"/>
            <a:ext cx="4161390" cy="1910598"/>
            <a:chOff x="6317512" y="1790700"/>
            <a:chExt cx="5562600" cy="2403636"/>
          </a:xfrm>
        </p:grpSpPr>
        <p:pic>
          <p:nvPicPr>
            <p:cNvPr id="55" name="Picture 54">
              <a:extLst>
                <a:ext uri="{FF2B5EF4-FFF2-40B4-BE49-F238E27FC236}">
                  <a16:creationId xmlns:a16="http://schemas.microsoft.com/office/drawing/2014/main" id="{33423E92-EBF1-C84F-895D-C8714DB5B182}"/>
                </a:ext>
              </a:extLst>
            </p:cNvPr>
            <p:cNvPicPr>
              <a:picLocks noChangeAspect="1"/>
            </p:cNvPicPr>
            <p:nvPr/>
          </p:nvPicPr>
          <p:blipFill>
            <a:blip r:embed="rId8"/>
            <a:stretch>
              <a:fillRect/>
            </a:stretch>
          </p:blipFill>
          <p:spPr>
            <a:xfrm>
              <a:off x="6317512" y="1882936"/>
              <a:ext cx="5562600" cy="2311400"/>
            </a:xfrm>
            <a:prstGeom prst="rect">
              <a:avLst/>
            </a:prstGeom>
          </p:spPr>
        </p:pic>
        <p:sp>
          <p:nvSpPr>
            <p:cNvPr id="56" name="Rectangle 55">
              <a:extLst>
                <a:ext uri="{FF2B5EF4-FFF2-40B4-BE49-F238E27FC236}">
                  <a16:creationId xmlns:a16="http://schemas.microsoft.com/office/drawing/2014/main" id="{31F381BA-D525-2946-BC14-E86D552223E6}"/>
                </a:ext>
              </a:extLst>
            </p:cNvPr>
            <p:cNvSpPr/>
            <p:nvPr/>
          </p:nvSpPr>
          <p:spPr>
            <a:xfrm>
              <a:off x="6451600" y="1790700"/>
              <a:ext cx="457200" cy="31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12DE3CAF-0E9A-A54C-93AA-6A0B210A316B}"/>
              </a:ext>
            </a:extLst>
          </p:cNvPr>
          <p:cNvSpPr txBox="1"/>
          <p:nvPr/>
        </p:nvSpPr>
        <p:spPr>
          <a:xfrm>
            <a:off x="7009653" y="1116788"/>
            <a:ext cx="1866588" cy="369332"/>
          </a:xfrm>
          <a:prstGeom prst="rect">
            <a:avLst/>
          </a:prstGeom>
          <a:noFill/>
        </p:spPr>
        <p:txBody>
          <a:bodyPr wrap="square" rtlCol="0">
            <a:spAutoFit/>
          </a:bodyPr>
          <a:lstStyle/>
          <a:p>
            <a:r>
              <a:rPr lang="en-US" dirty="0" err="1"/>
              <a:t>Transmon</a:t>
            </a:r>
            <a:r>
              <a:rPr lang="en-US" dirty="0"/>
              <a:t> </a:t>
            </a:r>
          </a:p>
        </p:txBody>
      </p:sp>
      <p:cxnSp>
        <p:nvCxnSpPr>
          <p:cNvPr id="63" name="Straight Arrow Connector 62">
            <a:extLst>
              <a:ext uri="{FF2B5EF4-FFF2-40B4-BE49-F238E27FC236}">
                <a16:creationId xmlns:a16="http://schemas.microsoft.com/office/drawing/2014/main" id="{0FBAA792-08C1-184C-8822-54B83BA2FA28}"/>
              </a:ext>
            </a:extLst>
          </p:cNvPr>
          <p:cNvCxnSpPr>
            <a:cxnSpLocks/>
          </p:cNvCxnSpPr>
          <p:nvPr/>
        </p:nvCxnSpPr>
        <p:spPr>
          <a:xfrm flipH="1" flipV="1">
            <a:off x="9144000" y="2540000"/>
            <a:ext cx="234167" cy="86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FF2E864-040B-1541-B24B-5FC2A0E41AD0}"/>
              </a:ext>
            </a:extLst>
          </p:cNvPr>
          <p:cNvSpPr txBox="1"/>
          <p:nvPr/>
        </p:nvSpPr>
        <p:spPr>
          <a:xfrm>
            <a:off x="9144001" y="3407968"/>
            <a:ext cx="1066800" cy="523220"/>
          </a:xfrm>
          <a:prstGeom prst="rect">
            <a:avLst/>
          </a:prstGeom>
          <a:noFill/>
        </p:spPr>
        <p:txBody>
          <a:bodyPr wrap="square" rtlCol="0">
            <a:spAutoFit/>
          </a:bodyPr>
          <a:lstStyle/>
          <a:p>
            <a:r>
              <a:rPr lang="en-US" sz="1400" dirty="0" err="1"/>
              <a:t>Anharmonic</a:t>
            </a:r>
            <a:r>
              <a:rPr lang="en-US" sz="1400" dirty="0"/>
              <a:t> oscillator</a:t>
            </a:r>
          </a:p>
        </p:txBody>
      </p:sp>
      <p:cxnSp>
        <p:nvCxnSpPr>
          <p:cNvPr id="68" name="Straight Arrow Connector 67">
            <a:extLst>
              <a:ext uri="{FF2B5EF4-FFF2-40B4-BE49-F238E27FC236}">
                <a16:creationId xmlns:a16="http://schemas.microsoft.com/office/drawing/2014/main" id="{48665D2E-3C6F-7B42-9A8B-78539C8CD014}"/>
              </a:ext>
            </a:extLst>
          </p:cNvPr>
          <p:cNvCxnSpPr>
            <a:cxnSpLocks/>
          </p:cNvCxnSpPr>
          <p:nvPr/>
        </p:nvCxnSpPr>
        <p:spPr>
          <a:xfrm flipH="1">
            <a:off x="10210802" y="1376985"/>
            <a:ext cx="252804" cy="723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C135634-7D6D-3743-9543-38218BFE4C1E}"/>
              </a:ext>
            </a:extLst>
          </p:cNvPr>
          <p:cNvCxnSpPr>
            <a:cxnSpLocks/>
          </p:cNvCxnSpPr>
          <p:nvPr/>
        </p:nvCxnSpPr>
        <p:spPr>
          <a:xfrm flipH="1">
            <a:off x="9694497" y="1376985"/>
            <a:ext cx="624254" cy="691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43AA2B6-0DCF-E544-84C8-7F9F93A66EC5}"/>
              </a:ext>
            </a:extLst>
          </p:cNvPr>
          <p:cNvSpPr txBox="1"/>
          <p:nvPr/>
        </p:nvSpPr>
        <p:spPr>
          <a:xfrm>
            <a:off x="10099568" y="892864"/>
            <a:ext cx="1066800" cy="523220"/>
          </a:xfrm>
          <a:prstGeom prst="rect">
            <a:avLst/>
          </a:prstGeom>
          <a:noFill/>
        </p:spPr>
        <p:txBody>
          <a:bodyPr wrap="square" rtlCol="0">
            <a:spAutoFit/>
          </a:bodyPr>
          <a:lstStyle/>
          <a:p>
            <a:r>
              <a:rPr lang="en-US" sz="1400" dirty="0"/>
              <a:t>Josephson junctions</a:t>
            </a:r>
          </a:p>
        </p:txBody>
      </p:sp>
      <p:cxnSp>
        <p:nvCxnSpPr>
          <p:cNvPr id="76" name="Straight Arrow Connector 75">
            <a:extLst>
              <a:ext uri="{FF2B5EF4-FFF2-40B4-BE49-F238E27FC236}">
                <a16:creationId xmlns:a16="http://schemas.microsoft.com/office/drawing/2014/main" id="{335C0735-1335-264B-901A-BAB089BC693E}"/>
              </a:ext>
            </a:extLst>
          </p:cNvPr>
          <p:cNvCxnSpPr>
            <a:cxnSpLocks/>
          </p:cNvCxnSpPr>
          <p:nvPr/>
        </p:nvCxnSpPr>
        <p:spPr>
          <a:xfrm flipH="1" flipV="1">
            <a:off x="10126647" y="2828015"/>
            <a:ext cx="267131" cy="39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47CD635-211F-6E43-B3E7-1665A0ADE939}"/>
              </a:ext>
            </a:extLst>
          </p:cNvPr>
          <p:cNvSpPr txBox="1"/>
          <p:nvPr/>
        </p:nvSpPr>
        <p:spPr>
          <a:xfrm>
            <a:off x="10267480" y="3217349"/>
            <a:ext cx="925627" cy="523220"/>
          </a:xfrm>
          <a:prstGeom prst="rect">
            <a:avLst/>
          </a:prstGeom>
          <a:noFill/>
        </p:spPr>
        <p:txBody>
          <a:bodyPr wrap="square" rtlCol="0">
            <a:spAutoFit/>
          </a:bodyPr>
          <a:lstStyle/>
          <a:p>
            <a:r>
              <a:rPr lang="en-US" sz="1400" dirty="0"/>
              <a:t>Cooper pair box</a:t>
            </a:r>
          </a:p>
        </p:txBody>
      </p:sp>
      <p:cxnSp>
        <p:nvCxnSpPr>
          <p:cNvPr id="80" name="Straight Arrow Connector 79">
            <a:extLst>
              <a:ext uri="{FF2B5EF4-FFF2-40B4-BE49-F238E27FC236}">
                <a16:creationId xmlns:a16="http://schemas.microsoft.com/office/drawing/2014/main" id="{576678D0-BF47-EA43-AB0C-894D03DA3071}"/>
              </a:ext>
            </a:extLst>
          </p:cNvPr>
          <p:cNvCxnSpPr>
            <a:cxnSpLocks/>
          </p:cNvCxnSpPr>
          <p:nvPr/>
        </p:nvCxnSpPr>
        <p:spPr>
          <a:xfrm flipH="1" flipV="1">
            <a:off x="10913852" y="2718638"/>
            <a:ext cx="279255" cy="406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F120787-7455-4F48-9172-670C4CCCF458}"/>
              </a:ext>
            </a:extLst>
          </p:cNvPr>
          <p:cNvSpPr txBox="1"/>
          <p:nvPr/>
        </p:nvSpPr>
        <p:spPr>
          <a:xfrm>
            <a:off x="11052172" y="3094589"/>
            <a:ext cx="925627" cy="523220"/>
          </a:xfrm>
          <a:prstGeom prst="rect">
            <a:avLst/>
          </a:prstGeom>
          <a:noFill/>
        </p:spPr>
        <p:txBody>
          <a:bodyPr wrap="square" rtlCol="0">
            <a:spAutoFit/>
          </a:bodyPr>
          <a:lstStyle/>
          <a:p>
            <a:r>
              <a:rPr lang="en-US" sz="1400" dirty="0"/>
              <a:t>Tuning circuit</a:t>
            </a:r>
          </a:p>
        </p:txBody>
      </p:sp>
      <p:cxnSp>
        <p:nvCxnSpPr>
          <p:cNvPr id="84" name="Straight Arrow Connector 83">
            <a:extLst>
              <a:ext uri="{FF2B5EF4-FFF2-40B4-BE49-F238E27FC236}">
                <a16:creationId xmlns:a16="http://schemas.microsoft.com/office/drawing/2014/main" id="{FA6069FE-218B-AB44-97A3-F416B7B609CA}"/>
              </a:ext>
            </a:extLst>
          </p:cNvPr>
          <p:cNvCxnSpPr>
            <a:cxnSpLocks/>
            <a:stCxn id="89" idx="0"/>
          </p:cNvCxnSpPr>
          <p:nvPr/>
        </p:nvCxnSpPr>
        <p:spPr>
          <a:xfrm flipV="1">
            <a:off x="6522522" y="2540000"/>
            <a:ext cx="363118" cy="12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77CCACC-A8BF-3742-874E-F2F901823084}"/>
              </a:ext>
            </a:extLst>
          </p:cNvPr>
          <p:cNvSpPr txBox="1"/>
          <p:nvPr/>
        </p:nvSpPr>
        <p:spPr>
          <a:xfrm>
            <a:off x="5989122" y="2660050"/>
            <a:ext cx="1066800" cy="523220"/>
          </a:xfrm>
          <a:prstGeom prst="rect">
            <a:avLst/>
          </a:prstGeom>
          <a:noFill/>
        </p:spPr>
        <p:txBody>
          <a:bodyPr wrap="square" rtlCol="0">
            <a:spAutoFit/>
          </a:bodyPr>
          <a:lstStyle/>
          <a:p>
            <a:r>
              <a:rPr lang="en-US" sz="1400" dirty="0"/>
              <a:t>Microwave pulses</a:t>
            </a:r>
          </a:p>
        </p:txBody>
      </p:sp>
      <p:sp>
        <p:nvSpPr>
          <p:cNvPr id="90" name="TextBox 89">
            <a:extLst>
              <a:ext uri="{FF2B5EF4-FFF2-40B4-BE49-F238E27FC236}">
                <a16:creationId xmlns:a16="http://schemas.microsoft.com/office/drawing/2014/main" id="{C4BCFFF4-ED7A-1E4B-8C97-A5D1A3814CCA}"/>
              </a:ext>
            </a:extLst>
          </p:cNvPr>
          <p:cNvSpPr txBox="1"/>
          <p:nvPr/>
        </p:nvSpPr>
        <p:spPr>
          <a:xfrm>
            <a:off x="7023646" y="3383907"/>
            <a:ext cx="1066800" cy="523220"/>
          </a:xfrm>
          <a:prstGeom prst="rect">
            <a:avLst/>
          </a:prstGeom>
          <a:noFill/>
        </p:spPr>
        <p:txBody>
          <a:bodyPr wrap="square" rtlCol="0">
            <a:spAutoFit/>
          </a:bodyPr>
          <a:lstStyle/>
          <a:p>
            <a:r>
              <a:rPr lang="en-US" sz="1400" dirty="0"/>
              <a:t>Readout resonator</a:t>
            </a:r>
          </a:p>
        </p:txBody>
      </p:sp>
      <p:cxnSp>
        <p:nvCxnSpPr>
          <p:cNvPr id="91" name="Straight Arrow Connector 90">
            <a:extLst>
              <a:ext uri="{FF2B5EF4-FFF2-40B4-BE49-F238E27FC236}">
                <a16:creationId xmlns:a16="http://schemas.microsoft.com/office/drawing/2014/main" id="{5DB6D84D-3B81-974C-955E-BDE0AEB1A5AB}"/>
              </a:ext>
            </a:extLst>
          </p:cNvPr>
          <p:cNvCxnSpPr>
            <a:cxnSpLocks/>
          </p:cNvCxnSpPr>
          <p:nvPr/>
        </p:nvCxnSpPr>
        <p:spPr>
          <a:xfrm flipV="1">
            <a:off x="7544892" y="2857682"/>
            <a:ext cx="119151" cy="534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9211D74-71AC-9F48-B814-DB59DF514199}"/>
              </a:ext>
            </a:extLst>
          </p:cNvPr>
          <p:cNvCxnSpPr>
            <a:cxnSpLocks/>
          </p:cNvCxnSpPr>
          <p:nvPr/>
        </p:nvCxnSpPr>
        <p:spPr>
          <a:xfrm flipH="1" flipV="1">
            <a:off x="8483700" y="2078719"/>
            <a:ext cx="13929" cy="1192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8F8102A3-3CE5-CB48-8E83-0453584F647F}"/>
              </a:ext>
            </a:extLst>
          </p:cNvPr>
          <p:cNvSpPr txBox="1"/>
          <p:nvPr/>
        </p:nvSpPr>
        <p:spPr>
          <a:xfrm>
            <a:off x="7910639" y="3275290"/>
            <a:ext cx="1066800" cy="523220"/>
          </a:xfrm>
          <a:prstGeom prst="rect">
            <a:avLst/>
          </a:prstGeom>
          <a:noFill/>
        </p:spPr>
        <p:txBody>
          <a:bodyPr wrap="square" rtlCol="0">
            <a:spAutoFit/>
          </a:bodyPr>
          <a:lstStyle/>
          <a:p>
            <a:pPr algn="ctr"/>
            <a:r>
              <a:rPr lang="en-US" sz="1400" dirty="0"/>
              <a:t>Coupling capacitance</a:t>
            </a:r>
          </a:p>
        </p:txBody>
      </p:sp>
      <p:sp>
        <p:nvSpPr>
          <p:cNvPr id="9239" name="TextBox 9238">
            <a:extLst>
              <a:ext uri="{FF2B5EF4-FFF2-40B4-BE49-F238E27FC236}">
                <a16:creationId xmlns:a16="http://schemas.microsoft.com/office/drawing/2014/main" id="{31665959-ED2F-7944-A83D-1367E9A8522F}"/>
              </a:ext>
            </a:extLst>
          </p:cNvPr>
          <p:cNvSpPr txBox="1"/>
          <p:nvPr/>
        </p:nvSpPr>
        <p:spPr>
          <a:xfrm>
            <a:off x="6047445" y="4377282"/>
            <a:ext cx="5657592" cy="1938992"/>
          </a:xfrm>
          <a:prstGeom prst="rect">
            <a:avLst/>
          </a:prstGeom>
          <a:noFill/>
        </p:spPr>
        <p:txBody>
          <a:bodyPr wrap="square" rtlCol="0">
            <a:spAutoFit/>
          </a:bodyPr>
          <a:lstStyle/>
          <a:p>
            <a:pPr marL="285750" indent="-285750">
              <a:buFont typeface="Arial" panose="020B0604020202020204" pitchFamily="34" charset="0"/>
              <a:buChar char="•"/>
            </a:pPr>
            <a:r>
              <a:rPr lang="en-US" sz="1500" dirty="0"/>
              <a:t>Circuit needs to be cooled to near absolute zero</a:t>
            </a:r>
          </a:p>
          <a:p>
            <a:pPr marL="285750" indent="-285750">
              <a:buFont typeface="Arial" panose="020B0604020202020204" pitchFamily="34" charset="0"/>
              <a:buChar char="•"/>
            </a:pPr>
            <a:r>
              <a:rPr lang="en-US" sz="1500" dirty="0"/>
              <a:t>This makes all electrons create a collective quantum state</a:t>
            </a:r>
          </a:p>
          <a:p>
            <a:pPr marL="285750" indent="-285750">
              <a:buFont typeface="Arial" panose="020B0604020202020204" pitchFamily="34" charset="0"/>
              <a:buChar char="•"/>
            </a:pPr>
            <a:r>
              <a:rPr lang="en-US" sz="1500" dirty="0"/>
              <a:t>Energy oscillates between the capacitor and JJ </a:t>
            </a:r>
            <a:r>
              <a:rPr lang="en-US" sz="1500" dirty="0" err="1"/>
              <a:t>anharmonically</a:t>
            </a:r>
            <a:endParaRPr lang="en-US" sz="1500" dirty="0"/>
          </a:p>
          <a:p>
            <a:pPr marL="285750" indent="-285750">
              <a:buFont typeface="Arial" panose="020B0604020202020204" pitchFamily="34" charset="0"/>
              <a:buChar char="•"/>
            </a:pPr>
            <a:r>
              <a:rPr lang="en-US" sz="1500" dirty="0"/>
              <a:t>No resistance, only the circuit resonance</a:t>
            </a:r>
          </a:p>
          <a:p>
            <a:pPr marL="285750" indent="-285750">
              <a:buFont typeface="Arial" panose="020B0604020202020204" pitchFamily="34" charset="0"/>
              <a:buChar char="•"/>
            </a:pPr>
            <a:r>
              <a:rPr lang="en-US" sz="1500" dirty="0"/>
              <a:t>Microwave pulses act on this resonance to change the state</a:t>
            </a:r>
          </a:p>
          <a:p>
            <a:pPr marL="285750" indent="-285750">
              <a:buFont typeface="Arial" panose="020B0604020202020204" pitchFamily="34" charset="0"/>
              <a:buChar char="•"/>
            </a:pPr>
            <a:r>
              <a:rPr lang="en-US" sz="1500" dirty="0"/>
              <a:t>Readout is done by getting and amplifying the resonator’s signals Entanglement is performed by driving one qubit at the frequency of the second qubit</a:t>
            </a:r>
          </a:p>
        </p:txBody>
      </p:sp>
    </p:spTree>
    <p:extLst>
      <p:ext uri="{BB962C8B-B14F-4D97-AF65-F5344CB8AC3E}">
        <p14:creationId xmlns:p14="http://schemas.microsoft.com/office/powerpoint/2010/main" val="374135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Understanding IBM QX Architecture</a:t>
            </a:r>
          </a:p>
        </p:txBody>
      </p:sp>
      <p:pic>
        <p:nvPicPr>
          <p:cNvPr id="3" name="Picture 2">
            <a:extLst>
              <a:ext uri="{FF2B5EF4-FFF2-40B4-BE49-F238E27FC236}">
                <a16:creationId xmlns:a16="http://schemas.microsoft.com/office/drawing/2014/main" id="{1644AD7A-1709-2942-BEE0-DA4168D00EEA}"/>
              </a:ext>
            </a:extLst>
          </p:cNvPr>
          <p:cNvPicPr>
            <a:picLocks noChangeAspect="1"/>
          </p:cNvPicPr>
          <p:nvPr/>
        </p:nvPicPr>
        <p:blipFill>
          <a:blip r:embed="rId2"/>
          <a:stretch>
            <a:fillRect/>
          </a:stretch>
        </p:blipFill>
        <p:spPr>
          <a:xfrm>
            <a:off x="5949707" y="1500702"/>
            <a:ext cx="1457493" cy="1422791"/>
          </a:xfrm>
          <a:prstGeom prst="rect">
            <a:avLst/>
          </a:prstGeom>
        </p:spPr>
      </p:pic>
      <p:sp>
        <p:nvSpPr>
          <p:cNvPr id="4" name="TextBox 3">
            <a:extLst>
              <a:ext uri="{FF2B5EF4-FFF2-40B4-BE49-F238E27FC236}">
                <a16:creationId xmlns:a16="http://schemas.microsoft.com/office/drawing/2014/main" id="{F3E24FE3-7E83-794F-9290-AAE518DB4E45}"/>
              </a:ext>
            </a:extLst>
          </p:cNvPr>
          <p:cNvSpPr txBox="1"/>
          <p:nvPr/>
        </p:nvSpPr>
        <p:spPr>
          <a:xfrm>
            <a:off x="5132630" y="2053141"/>
            <a:ext cx="1030514" cy="369332"/>
          </a:xfrm>
          <a:prstGeom prst="rect">
            <a:avLst/>
          </a:prstGeom>
          <a:noFill/>
        </p:spPr>
        <p:txBody>
          <a:bodyPr wrap="square" rtlCol="0">
            <a:spAutoFit/>
          </a:bodyPr>
          <a:lstStyle/>
          <a:p>
            <a:r>
              <a:rPr lang="en-US" dirty="0"/>
              <a:t>IBM QX2</a:t>
            </a:r>
          </a:p>
        </p:txBody>
      </p:sp>
      <p:pic>
        <p:nvPicPr>
          <p:cNvPr id="5" name="Picture 4">
            <a:extLst>
              <a:ext uri="{FF2B5EF4-FFF2-40B4-BE49-F238E27FC236}">
                <a16:creationId xmlns:a16="http://schemas.microsoft.com/office/drawing/2014/main" id="{14B4CF76-1166-1646-AF7B-7F347A5E7119}"/>
              </a:ext>
            </a:extLst>
          </p:cNvPr>
          <p:cNvPicPr>
            <a:picLocks noChangeAspect="1"/>
          </p:cNvPicPr>
          <p:nvPr/>
        </p:nvPicPr>
        <p:blipFill>
          <a:blip r:embed="rId3"/>
          <a:stretch>
            <a:fillRect/>
          </a:stretch>
        </p:blipFill>
        <p:spPr>
          <a:xfrm>
            <a:off x="4481574" y="3265383"/>
            <a:ext cx="1528847" cy="1492446"/>
          </a:xfrm>
          <a:prstGeom prst="rect">
            <a:avLst/>
          </a:prstGeom>
        </p:spPr>
      </p:pic>
      <p:sp>
        <p:nvSpPr>
          <p:cNvPr id="6" name="TextBox 5">
            <a:extLst>
              <a:ext uri="{FF2B5EF4-FFF2-40B4-BE49-F238E27FC236}">
                <a16:creationId xmlns:a16="http://schemas.microsoft.com/office/drawing/2014/main" id="{C64393AD-735B-D84E-8AF8-3A895989D09B}"/>
              </a:ext>
            </a:extLst>
          </p:cNvPr>
          <p:cNvSpPr txBox="1"/>
          <p:nvPr/>
        </p:nvSpPr>
        <p:spPr>
          <a:xfrm>
            <a:off x="5754789" y="3801576"/>
            <a:ext cx="1030514" cy="369332"/>
          </a:xfrm>
          <a:prstGeom prst="rect">
            <a:avLst/>
          </a:prstGeom>
          <a:noFill/>
        </p:spPr>
        <p:txBody>
          <a:bodyPr wrap="square" rtlCol="0">
            <a:spAutoFit/>
          </a:bodyPr>
          <a:lstStyle/>
          <a:p>
            <a:r>
              <a:rPr lang="en-US" dirty="0"/>
              <a:t>IBM QX4</a:t>
            </a:r>
          </a:p>
        </p:txBody>
      </p:sp>
      <p:sp>
        <p:nvSpPr>
          <p:cNvPr id="10" name="TextBox 9">
            <a:extLst>
              <a:ext uri="{FF2B5EF4-FFF2-40B4-BE49-F238E27FC236}">
                <a16:creationId xmlns:a16="http://schemas.microsoft.com/office/drawing/2014/main" id="{3C67837F-1CD8-E743-9BA9-5C25161F4C39}"/>
              </a:ext>
            </a:extLst>
          </p:cNvPr>
          <p:cNvSpPr txBox="1"/>
          <p:nvPr/>
        </p:nvSpPr>
        <p:spPr>
          <a:xfrm>
            <a:off x="2241692" y="4835965"/>
            <a:ext cx="1030514" cy="369332"/>
          </a:xfrm>
          <a:prstGeom prst="rect">
            <a:avLst/>
          </a:prstGeom>
          <a:noFill/>
        </p:spPr>
        <p:txBody>
          <a:bodyPr wrap="square" rtlCol="0">
            <a:spAutoFit/>
          </a:bodyPr>
          <a:lstStyle/>
          <a:p>
            <a:r>
              <a:rPr lang="en-US" dirty="0"/>
              <a:t>IBM QX5</a:t>
            </a:r>
          </a:p>
        </p:txBody>
      </p:sp>
      <p:sp>
        <p:nvSpPr>
          <p:cNvPr id="11" name="TextBox 10">
            <a:extLst>
              <a:ext uri="{FF2B5EF4-FFF2-40B4-BE49-F238E27FC236}">
                <a16:creationId xmlns:a16="http://schemas.microsoft.com/office/drawing/2014/main" id="{1633056C-C7D5-5547-95EA-37407C474083}"/>
              </a:ext>
            </a:extLst>
          </p:cNvPr>
          <p:cNvSpPr txBox="1"/>
          <p:nvPr/>
        </p:nvSpPr>
        <p:spPr>
          <a:xfrm>
            <a:off x="772720" y="1331235"/>
            <a:ext cx="2665424" cy="2246769"/>
          </a:xfrm>
          <a:prstGeom prst="rect">
            <a:avLst/>
          </a:prstGeom>
          <a:noFill/>
        </p:spPr>
        <p:txBody>
          <a:bodyPr wrap="square" rtlCol="0">
            <a:spAutoFit/>
          </a:bodyPr>
          <a:lstStyle/>
          <a:p>
            <a:pPr marL="285750" indent="-285750">
              <a:buFont typeface="Wingdings" pitchFamily="2" charset="2"/>
              <a:buChar char="Ø"/>
            </a:pPr>
            <a:r>
              <a:rPr lang="en-US" sz="1400" dirty="0"/>
              <a:t>Quantum Processing Units (QPU) with 5, 16, 20 and 53 qubits</a:t>
            </a:r>
          </a:p>
          <a:p>
            <a:pPr marL="285750" indent="-285750">
              <a:buFont typeface="Wingdings" pitchFamily="2" charset="2"/>
              <a:buChar char="Ø"/>
            </a:pPr>
            <a:r>
              <a:rPr lang="en-US" sz="1400" dirty="0"/>
              <a:t>CNOT two-qubit gates are possible between qubits with resonator connection</a:t>
            </a:r>
          </a:p>
          <a:p>
            <a:pPr marL="285750" indent="-285750">
              <a:buFont typeface="Wingdings" pitchFamily="2" charset="2"/>
              <a:buChar char="Ø"/>
            </a:pPr>
            <a:r>
              <a:rPr lang="en-US" sz="1400" dirty="0"/>
              <a:t>Necessary to map the higher-level gates (</a:t>
            </a:r>
            <a:r>
              <a:rPr lang="en-US" sz="1400" dirty="0" err="1"/>
              <a:t>Toffoli</a:t>
            </a:r>
            <a:r>
              <a:rPr lang="en-US" sz="1400" dirty="0"/>
              <a:t>, SWAP) into supported elementary operations</a:t>
            </a:r>
          </a:p>
        </p:txBody>
      </p:sp>
      <p:pic>
        <p:nvPicPr>
          <p:cNvPr id="12" name="Picture 11">
            <a:extLst>
              <a:ext uri="{FF2B5EF4-FFF2-40B4-BE49-F238E27FC236}">
                <a16:creationId xmlns:a16="http://schemas.microsoft.com/office/drawing/2014/main" id="{D202B677-F9AA-7242-A042-464E116ECF96}"/>
              </a:ext>
            </a:extLst>
          </p:cNvPr>
          <p:cNvPicPr>
            <a:picLocks noChangeAspect="1"/>
          </p:cNvPicPr>
          <p:nvPr/>
        </p:nvPicPr>
        <p:blipFill>
          <a:blip r:embed="rId4"/>
          <a:stretch>
            <a:fillRect/>
          </a:stretch>
        </p:blipFill>
        <p:spPr>
          <a:xfrm>
            <a:off x="2151039" y="5205297"/>
            <a:ext cx="6899678" cy="1212834"/>
          </a:xfrm>
          <a:prstGeom prst="rect">
            <a:avLst/>
          </a:prstGeom>
        </p:spPr>
      </p:pic>
      <p:pic>
        <p:nvPicPr>
          <p:cNvPr id="14" name="Picture 13">
            <a:extLst>
              <a:ext uri="{FF2B5EF4-FFF2-40B4-BE49-F238E27FC236}">
                <a16:creationId xmlns:a16="http://schemas.microsoft.com/office/drawing/2014/main" id="{1AEA5AD8-6B0B-6B45-AF37-BF4D91742793}"/>
              </a:ext>
            </a:extLst>
          </p:cNvPr>
          <p:cNvPicPr>
            <a:picLocks noChangeAspect="1"/>
          </p:cNvPicPr>
          <p:nvPr/>
        </p:nvPicPr>
        <p:blipFill>
          <a:blip r:embed="rId5"/>
          <a:stretch>
            <a:fillRect/>
          </a:stretch>
        </p:blipFill>
        <p:spPr>
          <a:xfrm>
            <a:off x="8188454" y="1046286"/>
            <a:ext cx="3804915" cy="3633724"/>
          </a:xfrm>
          <a:prstGeom prst="rect">
            <a:avLst/>
          </a:prstGeom>
        </p:spPr>
      </p:pic>
      <p:sp>
        <p:nvSpPr>
          <p:cNvPr id="15" name="TextBox 14">
            <a:extLst>
              <a:ext uri="{FF2B5EF4-FFF2-40B4-BE49-F238E27FC236}">
                <a16:creationId xmlns:a16="http://schemas.microsoft.com/office/drawing/2014/main" id="{90B8AA1C-DB21-C141-AAAB-93EFA6A312FF}"/>
              </a:ext>
            </a:extLst>
          </p:cNvPr>
          <p:cNvSpPr txBox="1"/>
          <p:nvPr/>
        </p:nvSpPr>
        <p:spPr>
          <a:xfrm>
            <a:off x="10240792" y="4680010"/>
            <a:ext cx="1585448" cy="369332"/>
          </a:xfrm>
          <a:prstGeom prst="rect">
            <a:avLst/>
          </a:prstGeom>
          <a:noFill/>
        </p:spPr>
        <p:txBody>
          <a:bodyPr wrap="square" rtlCol="0">
            <a:spAutoFit/>
          </a:bodyPr>
          <a:lstStyle/>
          <a:p>
            <a:r>
              <a:rPr lang="en-US" dirty="0"/>
              <a:t>IBM Rochester</a:t>
            </a:r>
          </a:p>
        </p:txBody>
      </p:sp>
    </p:spTree>
    <p:extLst>
      <p:ext uri="{BB962C8B-B14F-4D97-AF65-F5344CB8AC3E}">
        <p14:creationId xmlns:p14="http://schemas.microsoft.com/office/powerpoint/2010/main" val="184836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Some well-known quantum algorithms</a:t>
            </a:r>
          </a:p>
        </p:txBody>
      </p:sp>
      <p:sp>
        <p:nvSpPr>
          <p:cNvPr id="5" name="Rectangle 4">
            <a:extLst>
              <a:ext uri="{FF2B5EF4-FFF2-40B4-BE49-F238E27FC236}">
                <a16:creationId xmlns:a16="http://schemas.microsoft.com/office/drawing/2014/main" id="{DCD1F729-21F7-EF48-82D5-9DFCD3974553}"/>
              </a:ext>
            </a:extLst>
          </p:cNvPr>
          <p:cNvSpPr/>
          <p:nvPr/>
        </p:nvSpPr>
        <p:spPr>
          <a:xfrm>
            <a:off x="746660" y="1146330"/>
            <a:ext cx="10698679" cy="5109091"/>
          </a:xfrm>
          <a:prstGeom prst="rect">
            <a:avLst/>
          </a:prstGeom>
        </p:spPr>
        <p:txBody>
          <a:bodyPr wrap="square">
            <a:spAutoFit/>
          </a:bodyPr>
          <a:lstStyle/>
          <a:p>
            <a:endParaRPr lang="en-US" dirty="0">
              <a:latin typeface="Open Sans" panose="020B0606030504020204" pitchFamily="34" charset="0"/>
            </a:endParaRPr>
          </a:p>
          <a:p>
            <a:pPr marL="285750" indent="-285750">
              <a:buFont typeface="Wingdings" pitchFamily="2" charset="2"/>
              <a:buChar char="Ø"/>
            </a:pPr>
            <a:r>
              <a:rPr lang="en-US" sz="2200" dirty="0">
                <a:effectLst/>
                <a:latin typeface="Open Sans" panose="020B0606030504020204" pitchFamily="34" charset="0"/>
              </a:rPr>
              <a:t>Schor’s algorithm for prime factorization</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effectLst/>
                <a:latin typeface="Open Sans" panose="020B0606030504020204" pitchFamily="34" charset="0"/>
              </a:rPr>
              <a:t>Grover’s algorithm for database search</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effectLst/>
                <a:latin typeface="Open Sans" panose="020B0606030504020204" pitchFamily="34" charset="0"/>
              </a:rPr>
              <a:t>Constraint satisfaction problems (3-SAT)</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latin typeface="Open Sans" panose="020B0606030504020204" pitchFamily="34" charset="0"/>
              </a:rPr>
              <a:t>Quantum algorithm for linear systems of equations (HHL)</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latin typeface="Open Sans" panose="020B0606030504020204" pitchFamily="34" charset="0"/>
              </a:rPr>
              <a:t>Quantum algorithm for SVM</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latin typeface="Open Sans" panose="020B0606030504020204" pitchFamily="34" charset="0"/>
              </a:rPr>
              <a:t>Quantum Approximation Optimization Algorithm (QAOA)</a:t>
            </a:r>
          </a:p>
          <a:p>
            <a:pPr marL="285750" indent="-285750">
              <a:buFont typeface="Wingdings" pitchFamily="2" charset="2"/>
              <a:buChar char="Ø"/>
            </a:pPr>
            <a:endParaRPr lang="en-US" sz="2200" dirty="0">
              <a:latin typeface="Open Sans" panose="020B0606030504020204" pitchFamily="34" charset="0"/>
            </a:endParaRPr>
          </a:p>
          <a:p>
            <a:pPr marL="285750" indent="-285750">
              <a:buFont typeface="Wingdings" pitchFamily="2" charset="2"/>
              <a:buChar char="Ø"/>
            </a:pPr>
            <a:r>
              <a:rPr lang="en-US" sz="2200" dirty="0">
                <a:latin typeface="Open Sans" panose="020B0606030504020204" pitchFamily="34" charset="0"/>
              </a:rPr>
              <a:t>Variational Quantum </a:t>
            </a:r>
            <a:r>
              <a:rPr lang="en-US" sz="2200" dirty="0" err="1">
                <a:latin typeface="Open Sans" panose="020B0606030504020204" pitchFamily="34" charset="0"/>
              </a:rPr>
              <a:t>Eigensolver</a:t>
            </a:r>
            <a:r>
              <a:rPr lang="en-US" sz="2200" dirty="0">
                <a:latin typeface="Open Sans" panose="020B0606030504020204" pitchFamily="34" charset="0"/>
              </a:rPr>
              <a:t> (VQE)</a:t>
            </a:r>
          </a:p>
          <a:p>
            <a:pPr marL="285750" indent="-285750">
              <a:buFont typeface="Wingdings" pitchFamily="2" charset="2"/>
              <a:buChar char="Ø"/>
            </a:pPr>
            <a:endParaRPr lang="en-US" sz="2200" dirty="0">
              <a:latin typeface="Open Sans" panose="020B0606030504020204" pitchFamily="34" charset="0"/>
            </a:endParaRPr>
          </a:p>
        </p:txBody>
      </p:sp>
    </p:spTree>
    <p:extLst>
      <p:ext uri="{BB962C8B-B14F-4D97-AF65-F5344CB8AC3E}">
        <p14:creationId xmlns:p14="http://schemas.microsoft.com/office/powerpoint/2010/main" val="3167960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Use cases</a:t>
            </a:r>
          </a:p>
        </p:txBody>
      </p:sp>
      <p:sp>
        <p:nvSpPr>
          <p:cNvPr id="3" name="Rectangle 2">
            <a:extLst>
              <a:ext uri="{FF2B5EF4-FFF2-40B4-BE49-F238E27FC236}">
                <a16:creationId xmlns:a16="http://schemas.microsoft.com/office/drawing/2014/main" id="{746EB826-0B0A-7547-A935-E5A795452B11}"/>
              </a:ext>
            </a:extLst>
          </p:cNvPr>
          <p:cNvSpPr/>
          <p:nvPr/>
        </p:nvSpPr>
        <p:spPr>
          <a:xfrm>
            <a:off x="731322" y="1171229"/>
            <a:ext cx="10698679" cy="4801314"/>
          </a:xfrm>
          <a:prstGeom prst="rect">
            <a:avLst/>
          </a:prstGeom>
        </p:spPr>
        <p:txBody>
          <a:bodyPr wrap="square">
            <a:spAutoFit/>
          </a:bodyPr>
          <a:lstStyle/>
          <a:p>
            <a:pPr marL="285750" indent="-285750">
              <a:buFont typeface="Wingdings" pitchFamily="2" charset="2"/>
              <a:buChar char="Ø"/>
            </a:pPr>
            <a:r>
              <a:rPr lang="en-US" dirty="0">
                <a:effectLst/>
                <a:latin typeface="Open Sans" panose="020B0606030504020204" pitchFamily="34" charset="0"/>
              </a:rPr>
              <a:t>Search of unstructured data</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Factoring large numbers and cryptography</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Quantum chemistry</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Machine learning</a:t>
            </a:r>
          </a:p>
          <a:p>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Optimization problems</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Generating random numbers</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latin typeface="Open Sans" panose="020B0606030504020204" pitchFamily="34" charset="0"/>
              </a:rPr>
              <a:t>Risk modeling</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Quantum networking</a:t>
            </a:r>
          </a:p>
          <a:p>
            <a:pPr marL="285750" indent="-285750">
              <a:buFont typeface="Wingdings" pitchFamily="2" charset="2"/>
              <a:buChar char="Ø"/>
            </a:pPr>
            <a:endParaRPr lang="en-US" dirty="0">
              <a:latin typeface="Open Sans" panose="020B0606030504020204" pitchFamily="34" charset="0"/>
            </a:endParaRPr>
          </a:p>
          <a:p>
            <a:pPr marL="285750" indent="-285750">
              <a:buFont typeface="Wingdings" pitchFamily="2" charset="2"/>
              <a:buChar char="Ø"/>
            </a:pPr>
            <a:r>
              <a:rPr lang="en-US" dirty="0">
                <a:effectLst/>
                <a:latin typeface="Open Sans" panose="020B0606030504020204" pitchFamily="34" charset="0"/>
              </a:rPr>
              <a:t>Recommender system</a:t>
            </a:r>
          </a:p>
        </p:txBody>
      </p:sp>
    </p:spTree>
    <p:extLst>
      <p:ext uri="{BB962C8B-B14F-4D97-AF65-F5344CB8AC3E}">
        <p14:creationId xmlns:p14="http://schemas.microsoft.com/office/powerpoint/2010/main" val="223422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Building large-scale quantum computer</a:t>
            </a:r>
          </a:p>
        </p:txBody>
      </p:sp>
      <p:sp>
        <p:nvSpPr>
          <p:cNvPr id="4" name="Rectangle 3">
            <a:extLst>
              <a:ext uri="{FF2B5EF4-FFF2-40B4-BE49-F238E27FC236}">
                <a16:creationId xmlns:a16="http://schemas.microsoft.com/office/drawing/2014/main" id="{096E687E-16ED-B748-A4AA-5E3E3339B2EC}"/>
              </a:ext>
            </a:extLst>
          </p:cNvPr>
          <p:cNvSpPr/>
          <p:nvPr/>
        </p:nvSpPr>
        <p:spPr>
          <a:xfrm>
            <a:off x="731322" y="1160896"/>
            <a:ext cx="9217231" cy="3385542"/>
          </a:xfrm>
          <a:prstGeom prst="rect">
            <a:avLst/>
          </a:prstGeom>
        </p:spPr>
        <p:txBody>
          <a:bodyPr wrap="square">
            <a:spAutoFit/>
          </a:bodyPr>
          <a:lstStyle/>
          <a:p>
            <a:r>
              <a:rPr lang="en-US" sz="2200" dirty="0">
                <a:solidFill>
                  <a:srgbClr val="231F20"/>
                </a:solidFill>
                <a:effectLst/>
                <a:latin typeface="Times" pitchFamily="2" charset="0"/>
              </a:rPr>
              <a:t>Challenges :</a:t>
            </a:r>
          </a:p>
          <a:p>
            <a:pPr marL="933450" lvl="1" indent="-444500">
              <a:buFont typeface="Wingdings" pitchFamily="2" charset="2"/>
              <a:buChar char="Ø"/>
            </a:pPr>
            <a:r>
              <a:rPr lang="en-US" sz="1600" dirty="0">
                <a:solidFill>
                  <a:srgbClr val="231F20"/>
                </a:solidFill>
                <a:latin typeface="Times" pitchFamily="2" charset="0"/>
              </a:rPr>
              <a:t>Storing to and accessing the memory</a:t>
            </a:r>
          </a:p>
          <a:p>
            <a:pPr marL="933450" lvl="1" indent="-444500">
              <a:buFont typeface="Wingdings" pitchFamily="2" charset="2"/>
              <a:buChar char="Ø"/>
            </a:pPr>
            <a:r>
              <a:rPr lang="en-US" sz="1600" dirty="0">
                <a:solidFill>
                  <a:srgbClr val="231F20"/>
                </a:solidFill>
                <a:effectLst/>
                <a:latin typeface="Times" pitchFamily="2" charset="0"/>
              </a:rPr>
              <a:t>Development of high-fidelity operations in a scalable architecture</a:t>
            </a:r>
          </a:p>
          <a:p>
            <a:pPr marL="933450" lvl="1" indent="-444500">
              <a:buFont typeface="Wingdings" pitchFamily="2" charset="2"/>
              <a:buChar char="Ø"/>
            </a:pPr>
            <a:r>
              <a:rPr lang="en-US" sz="1600" dirty="0">
                <a:solidFill>
                  <a:srgbClr val="231F20"/>
                </a:solidFill>
                <a:latin typeface="Times" pitchFamily="2" charset="0"/>
              </a:rPr>
              <a:t>Increase coherence time from current 70 </a:t>
            </a:r>
            <a:r>
              <a:rPr lang="en-US" sz="1600" dirty="0"/>
              <a:t>µs</a:t>
            </a:r>
          </a:p>
          <a:p>
            <a:pPr marL="933450" lvl="1" indent="-444500">
              <a:buFont typeface="Wingdings" pitchFamily="2" charset="2"/>
              <a:buChar char="Ø"/>
            </a:pPr>
            <a:r>
              <a:rPr lang="en-US" sz="1600" dirty="0">
                <a:solidFill>
                  <a:srgbClr val="231F20"/>
                </a:solidFill>
                <a:effectLst/>
                <a:latin typeface="Times" pitchFamily="2" charset="0"/>
              </a:rPr>
              <a:t>Scalability</a:t>
            </a:r>
          </a:p>
          <a:p>
            <a:pPr marL="933450" lvl="1" indent="-444500">
              <a:buFont typeface="Wingdings" pitchFamily="2" charset="2"/>
              <a:buChar char="Ø"/>
            </a:pPr>
            <a:r>
              <a:rPr lang="en-US" sz="1600" dirty="0">
                <a:solidFill>
                  <a:srgbClr val="231F20"/>
                </a:solidFill>
                <a:latin typeface="Times" pitchFamily="2" charset="0"/>
              </a:rPr>
              <a:t>Developing algorithms</a:t>
            </a:r>
            <a:endParaRPr lang="en-US" sz="1600" dirty="0">
              <a:solidFill>
                <a:srgbClr val="231F20"/>
              </a:solidFill>
              <a:effectLst/>
              <a:latin typeface="Times" pitchFamily="2" charset="0"/>
            </a:endParaRPr>
          </a:p>
          <a:p>
            <a:pPr marL="933450" lvl="1" indent="-444500">
              <a:buFont typeface="Wingdings" pitchFamily="2" charset="2"/>
              <a:buChar char="Ø"/>
            </a:pPr>
            <a:r>
              <a:rPr lang="en-US" sz="1600" dirty="0">
                <a:solidFill>
                  <a:srgbClr val="231F20"/>
                </a:solidFill>
                <a:effectLst/>
                <a:latin typeface="Times" pitchFamily="2" charset="0"/>
              </a:rPr>
              <a:t>Quantum Error Correction -</a:t>
            </a:r>
          </a:p>
          <a:p>
            <a:pPr marL="1379538" indent="-41275"/>
            <a:r>
              <a:rPr lang="en-US" sz="1600" dirty="0">
                <a:solidFill>
                  <a:srgbClr val="231F20"/>
                </a:solidFill>
                <a:latin typeface="Times" pitchFamily="2" charset="0"/>
              </a:rPr>
              <a:t>	3 qubits for bit flip errors</a:t>
            </a:r>
          </a:p>
          <a:p>
            <a:pPr marL="1379538" indent="-41275"/>
            <a:r>
              <a:rPr lang="en-US" sz="1600" dirty="0">
                <a:solidFill>
                  <a:srgbClr val="231F20"/>
                </a:solidFill>
                <a:effectLst/>
                <a:latin typeface="Times" pitchFamily="2" charset="0"/>
              </a:rPr>
              <a:t>	X 3 for phase flip errors</a:t>
            </a:r>
          </a:p>
          <a:p>
            <a:pPr marL="1379538" indent="-41275"/>
            <a:r>
              <a:rPr lang="en-US" sz="1600" dirty="0">
                <a:solidFill>
                  <a:srgbClr val="231F20"/>
                </a:solidFill>
                <a:latin typeface="Times" pitchFamily="2" charset="0"/>
              </a:rPr>
              <a:t>	X 2 for the measurement errors</a:t>
            </a:r>
          </a:p>
          <a:p>
            <a:pPr marL="1379538" indent="-41275"/>
            <a:r>
              <a:rPr lang="en-US" sz="1600" dirty="0">
                <a:solidFill>
                  <a:srgbClr val="231F20"/>
                </a:solidFill>
                <a:effectLst/>
                <a:latin typeface="Times" pitchFamily="2" charset="0"/>
              </a:rPr>
              <a:t>	= 18 physical qubits for one logical</a:t>
            </a:r>
          </a:p>
          <a:p>
            <a:pPr marL="933450" indent="-190500"/>
            <a:r>
              <a:rPr lang="en-US" sz="1600" dirty="0">
                <a:solidFill>
                  <a:srgbClr val="231F20"/>
                </a:solidFill>
                <a:latin typeface="Times" pitchFamily="2" charset="0"/>
              </a:rPr>
              <a:t>	But for the target accuracy of 100%, </a:t>
            </a:r>
          </a:p>
          <a:p>
            <a:pPr marL="933450" indent="-190500"/>
            <a:r>
              <a:rPr lang="en-US" sz="1600" dirty="0">
                <a:solidFill>
                  <a:srgbClr val="231F20"/>
                </a:solidFill>
                <a:latin typeface="Times" pitchFamily="2" charset="0"/>
              </a:rPr>
              <a:t>	the overhead will be X 10’000</a:t>
            </a:r>
            <a:endParaRPr lang="en-US" sz="1600" dirty="0">
              <a:solidFill>
                <a:srgbClr val="231F20"/>
              </a:solidFill>
              <a:effectLst/>
              <a:latin typeface="Times" pitchFamily="2" charset="0"/>
            </a:endParaRPr>
          </a:p>
        </p:txBody>
      </p:sp>
      <p:pic>
        <p:nvPicPr>
          <p:cNvPr id="6" name="Picture 8" descr="Image result for ibm q">
            <a:extLst>
              <a:ext uri="{FF2B5EF4-FFF2-40B4-BE49-F238E27FC236}">
                <a16:creationId xmlns:a16="http://schemas.microsoft.com/office/drawing/2014/main" id="{D71BA8F6-9C9E-6944-A00D-6ECCDF5E6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592" y="3065973"/>
            <a:ext cx="1626575" cy="3331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836102E-CDFE-0646-8B3E-2B1C92C8503D}"/>
              </a:ext>
            </a:extLst>
          </p:cNvPr>
          <p:cNvPicPr>
            <a:picLocks noChangeAspect="1"/>
          </p:cNvPicPr>
          <p:nvPr/>
        </p:nvPicPr>
        <p:blipFill>
          <a:blip r:embed="rId4"/>
          <a:stretch>
            <a:fillRect/>
          </a:stretch>
        </p:blipFill>
        <p:spPr>
          <a:xfrm>
            <a:off x="8446063" y="2365478"/>
            <a:ext cx="3272528" cy="3331626"/>
          </a:xfrm>
          <a:prstGeom prst="rect">
            <a:avLst/>
          </a:prstGeom>
        </p:spPr>
      </p:pic>
      <p:graphicFrame>
        <p:nvGraphicFramePr>
          <p:cNvPr id="7" name="Table 6">
            <a:extLst>
              <a:ext uri="{FF2B5EF4-FFF2-40B4-BE49-F238E27FC236}">
                <a16:creationId xmlns:a16="http://schemas.microsoft.com/office/drawing/2014/main" id="{14EEAE13-8ED3-7540-BCD5-4444F1F93986}"/>
              </a:ext>
            </a:extLst>
          </p:cNvPr>
          <p:cNvGraphicFramePr>
            <a:graphicFrameLocks noGrp="1"/>
          </p:cNvGraphicFramePr>
          <p:nvPr>
            <p:extLst>
              <p:ext uri="{D42A27DB-BD31-4B8C-83A1-F6EECF244321}">
                <p14:modId xmlns:p14="http://schemas.microsoft.com/office/powerpoint/2010/main" val="999496989"/>
              </p:ext>
            </p:extLst>
          </p:nvPr>
        </p:nvGraphicFramePr>
        <p:xfrm>
          <a:off x="3424760" y="4929479"/>
          <a:ext cx="2169101" cy="1468120"/>
        </p:xfrm>
        <a:graphic>
          <a:graphicData uri="http://schemas.openxmlformats.org/drawingml/2006/table">
            <a:tbl>
              <a:tblPr firstRow="1" bandRow="1">
                <a:tableStyleId>{5C22544A-7EE6-4342-B048-85BDC9FD1C3A}</a:tableStyleId>
              </a:tblPr>
              <a:tblGrid>
                <a:gridCol w="706061">
                  <a:extLst>
                    <a:ext uri="{9D8B030D-6E8A-4147-A177-3AD203B41FA5}">
                      <a16:colId xmlns:a16="http://schemas.microsoft.com/office/drawing/2014/main" val="2417078916"/>
                    </a:ext>
                  </a:extLst>
                </a:gridCol>
                <a:gridCol w="713232">
                  <a:extLst>
                    <a:ext uri="{9D8B030D-6E8A-4147-A177-3AD203B41FA5}">
                      <a16:colId xmlns:a16="http://schemas.microsoft.com/office/drawing/2014/main" val="2202662171"/>
                    </a:ext>
                  </a:extLst>
                </a:gridCol>
                <a:gridCol w="749808">
                  <a:extLst>
                    <a:ext uri="{9D8B030D-6E8A-4147-A177-3AD203B41FA5}">
                      <a16:colId xmlns:a16="http://schemas.microsoft.com/office/drawing/2014/main" val="327009495"/>
                    </a:ext>
                  </a:extLst>
                </a:gridCol>
              </a:tblGrid>
              <a:tr h="370840">
                <a:tc>
                  <a:txBody>
                    <a:bodyPr/>
                    <a:lstStyle/>
                    <a:p>
                      <a:endParaRPr lang="en-US" sz="1400"/>
                    </a:p>
                  </a:txBody>
                  <a:tcPr/>
                </a:tc>
                <a:tc>
                  <a:txBody>
                    <a:bodyPr/>
                    <a:lstStyle/>
                    <a:p>
                      <a:r>
                        <a:rPr lang="en-US" sz="1400" dirty="0"/>
                        <a:t>t</a:t>
                      </a:r>
                    </a:p>
                  </a:txBody>
                  <a:tcPr/>
                </a:tc>
                <a:tc>
                  <a:txBody>
                    <a:bodyPr/>
                    <a:lstStyle/>
                    <a:p>
                      <a:r>
                        <a:rPr lang="en-US" sz="1400" dirty="0"/>
                        <a:t>fidelity</a:t>
                      </a:r>
                    </a:p>
                  </a:txBody>
                  <a:tcPr/>
                </a:tc>
                <a:extLst>
                  <a:ext uri="{0D108BD9-81ED-4DB2-BD59-A6C34878D82A}">
                    <a16:rowId xmlns:a16="http://schemas.microsoft.com/office/drawing/2014/main" val="2837333162"/>
                  </a:ext>
                </a:extLst>
              </a:tr>
              <a:tr h="252121">
                <a:tc>
                  <a:txBody>
                    <a:bodyPr/>
                    <a:lstStyle/>
                    <a:p>
                      <a:r>
                        <a:rPr lang="en-US" sz="1200" dirty="0"/>
                        <a:t>1-q gate</a:t>
                      </a:r>
                    </a:p>
                  </a:txBody>
                  <a:tcPr/>
                </a:tc>
                <a:tc>
                  <a:txBody>
                    <a:bodyPr/>
                    <a:lstStyle/>
                    <a:p>
                      <a:r>
                        <a:rPr lang="en-US" sz="1200" dirty="0"/>
                        <a:t>15 ns</a:t>
                      </a:r>
                    </a:p>
                  </a:txBody>
                  <a:tcPr/>
                </a:tc>
                <a:tc>
                  <a:txBody>
                    <a:bodyPr/>
                    <a:lstStyle/>
                    <a:p>
                      <a:r>
                        <a:rPr lang="en-US" sz="1200" dirty="0"/>
                        <a:t>99.8%</a:t>
                      </a:r>
                    </a:p>
                  </a:txBody>
                  <a:tcPr/>
                </a:tc>
                <a:extLst>
                  <a:ext uri="{0D108BD9-81ED-4DB2-BD59-A6C34878D82A}">
                    <a16:rowId xmlns:a16="http://schemas.microsoft.com/office/drawing/2014/main" val="2316535618"/>
                  </a:ext>
                </a:extLst>
              </a:tr>
              <a:tr h="213328">
                <a:tc>
                  <a:txBody>
                    <a:bodyPr/>
                    <a:lstStyle/>
                    <a:p>
                      <a:r>
                        <a:rPr lang="en-US" sz="1200" dirty="0"/>
                        <a:t>2-q gate</a:t>
                      </a:r>
                    </a:p>
                  </a:txBody>
                  <a:tcPr/>
                </a:tc>
                <a:tc>
                  <a:txBody>
                    <a:bodyPr/>
                    <a:lstStyle/>
                    <a:p>
                      <a:r>
                        <a:rPr lang="en-US" sz="1200" dirty="0"/>
                        <a:t>200 ns</a:t>
                      </a:r>
                    </a:p>
                  </a:txBody>
                  <a:tcPr/>
                </a:tc>
                <a:tc>
                  <a:txBody>
                    <a:bodyPr/>
                    <a:lstStyle/>
                    <a:p>
                      <a:r>
                        <a:rPr lang="en-US" sz="1200" dirty="0"/>
                        <a:t>99%</a:t>
                      </a:r>
                    </a:p>
                  </a:txBody>
                  <a:tcPr/>
                </a:tc>
                <a:extLst>
                  <a:ext uri="{0D108BD9-81ED-4DB2-BD59-A6C34878D82A}">
                    <a16:rowId xmlns:a16="http://schemas.microsoft.com/office/drawing/2014/main" val="3249895538"/>
                  </a:ext>
                </a:extLst>
              </a:tr>
              <a:tr h="174536">
                <a:tc>
                  <a:txBody>
                    <a:bodyPr/>
                    <a:lstStyle/>
                    <a:p>
                      <a:r>
                        <a:rPr lang="en-US" sz="1200" dirty="0"/>
                        <a:t>T1</a:t>
                      </a:r>
                    </a:p>
                  </a:txBody>
                  <a:tcPr/>
                </a:tc>
                <a:tc>
                  <a:txBody>
                    <a:bodyPr/>
                    <a:lstStyle/>
                    <a:p>
                      <a:r>
                        <a:rPr lang="en-US" sz="1200" dirty="0"/>
                        <a:t> &gt;100µs</a:t>
                      </a:r>
                    </a:p>
                  </a:txBody>
                  <a:tcPr/>
                </a:tc>
                <a:tc>
                  <a:txBody>
                    <a:bodyPr/>
                    <a:lstStyle/>
                    <a:p>
                      <a:endParaRPr lang="en-US" sz="1200" dirty="0"/>
                    </a:p>
                  </a:txBody>
                  <a:tcPr/>
                </a:tc>
                <a:extLst>
                  <a:ext uri="{0D108BD9-81ED-4DB2-BD59-A6C34878D82A}">
                    <a16:rowId xmlns:a16="http://schemas.microsoft.com/office/drawing/2014/main" val="7598327"/>
                  </a:ext>
                </a:extLst>
              </a:tr>
              <a:tr h="0">
                <a:tc>
                  <a:txBody>
                    <a:bodyPr/>
                    <a:lstStyle/>
                    <a:p>
                      <a:r>
                        <a:rPr lang="en-US" sz="1200" dirty="0"/>
                        <a:t>T2 </a:t>
                      </a:r>
                    </a:p>
                  </a:txBody>
                  <a:tcPr/>
                </a:tc>
                <a:tc>
                  <a:txBody>
                    <a:bodyPr/>
                    <a:lstStyle/>
                    <a:p>
                      <a:r>
                        <a:rPr lang="en-US" sz="1200" dirty="0"/>
                        <a:t>30 µs</a:t>
                      </a:r>
                    </a:p>
                  </a:txBody>
                  <a:tcPr/>
                </a:tc>
                <a:tc>
                  <a:txBody>
                    <a:bodyPr/>
                    <a:lstStyle/>
                    <a:p>
                      <a:endParaRPr lang="en-US" sz="1200" dirty="0"/>
                    </a:p>
                  </a:txBody>
                  <a:tcPr/>
                </a:tc>
                <a:extLst>
                  <a:ext uri="{0D108BD9-81ED-4DB2-BD59-A6C34878D82A}">
                    <a16:rowId xmlns:a16="http://schemas.microsoft.com/office/drawing/2014/main" val="3203840905"/>
                  </a:ext>
                </a:extLst>
              </a:tr>
            </a:tbl>
          </a:graphicData>
        </a:graphic>
      </p:graphicFrame>
      <p:pic>
        <p:nvPicPr>
          <p:cNvPr id="8" name="Picture 7">
            <a:extLst>
              <a:ext uri="{FF2B5EF4-FFF2-40B4-BE49-F238E27FC236}">
                <a16:creationId xmlns:a16="http://schemas.microsoft.com/office/drawing/2014/main" id="{CF579D45-3B9D-2C41-8458-BD53C72917F5}"/>
              </a:ext>
            </a:extLst>
          </p:cNvPr>
          <p:cNvPicPr>
            <a:picLocks noChangeAspect="1"/>
          </p:cNvPicPr>
          <p:nvPr/>
        </p:nvPicPr>
        <p:blipFill>
          <a:blip r:embed="rId5"/>
          <a:stretch>
            <a:fillRect/>
          </a:stretch>
        </p:blipFill>
        <p:spPr>
          <a:xfrm>
            <a:off x="1246908" y="4929478"/>
            <a:ext cx="1468121" cy="1468121"/>
          </a:xfrm>
          <a:prstGeom prst="rect">
            <a:avLst/>
          </a:prstGeom>
        </p:spPr>
      </p:pic>
    </p:spTree>
    <p:extLst>
      <p:ext uri="{BB962C8B-B14F-4D97-AF65-F5344CB8AC3E}">
        <p14:creationId xmlns:p14="http://schemas.microsoft.com/office/powerpoint/2010/main" val="1534417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normAutofit fontScale="90000"/>
          </a:bodyPr>
          <a:lstStyle/>
          <a:p>
            <a:r>
              <a:rPr lang="en-US" dirty="0"/>
              <a:t>Discovery of Quantum Phenomena (1900 – 1930)</a:t>
            </a:r>
          </a:p>
        </p:txBody>
      </p:sp>
      <p:sp>
        <p:nvSpPr>
          <p:cNvPr id="4" name="Rectangle 3">
            <a:extLst>
              <a:ext uri="{FF2B5EF4-FFF2-40B4-BE49-F238E27FC236}">
                <a16:creationId xmlns:a16="http://schemas.microsoft.com/office/drawing/2014/main" id="{096E687E-16ED-B748-A4AA-5E3E3339B2EC}"/>
              </a:ext>
            </a:extLst>
          </p:cNvPr>
          <p:cNvSpPr/>
          <p:nvPr/>
        </p:nvSpPr>
        <p:spPr>
          <a:xfrm>
            <a:off x="731323" y="1275987"/>
            <a:ext cx="3510478" cy="4647426"/>
          </a:xfrm>
          <a:prstGeom prst="rect">
            <a:avLst/>
          </a:prstGeom>
        </p:spPr>
        <p:txBody>
          <a:bodyPr wrap="square">
            <a:spAutoFit/>
          </a:bodyPr>
          <a:lstStyle/>
          <a:p>
            <a:endParaRPr lang="en-US" dirty="0"/>
          </a:p>
          <a:p>
            <a:pPr marL="285750" indent="-285750">
              <a:buFont typeface="Wingdings" pitchFamily="2" charset="2"/>
              <a:buChar char="Ø"/>
            </a:pPr>
            <a:r>
              <a:rPr lang="en-US" sz="2200" dirty="0"/>
              <a:t>Quantum</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Wave-particle duality</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Uncertainty principle</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Superposition</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Measurements</a:t>
            </a:r>
          </a:p>
          <a:p>
            <a:pPr marL="285750" indent="-285750">
              <a:buFont typeface="Wingdings" pitchFamily="2" charset="2"/>
              <a:buChar char="Ø"/>
            </a:pPr>
            <a:endParaRPr lang="en-US" sz="2200" dirty="0"/>
          </a:p>
          <a:p>
            <a:pPr marL="285750" indent="-285750">
              <a:buFont typeface="Wingdings" pitchFamily="2" charset="2"/>
              <a:buChar char="Ø"/>
            </a:pPr>
            <a:r>
              <a:rPr lang="en-US" sz="2200" dirty="0"/>
              <a:t>Entanglement</a:t>
            </a:r>
          </a:p>
          <a:p>
            <a:endParaRPr lang="en-US" dirty="0"/>
          </a:p>
          <a:p>
            <a:endParaRPr lang="en-US" dirty="0">
              <a:solidFill>
                <a:srgbClr val="231F20"/>
              </a:solidFill>
              <a:effectLst/>
              <a:latin typeface="Times" pitchFamily="2" charset="0"/>
            </a:endParaRPr>
          </a:p>
        </p:txBody>
      </p:sp>
      <p:pic>
        <p:nvPicPr>
          <p:cNvPr id="6146" name="Picture 2" descr="Image result for max planck">
            <a:extLst>
              <a:ext uri="{FF2B5EF4-FFF2-40B4-BE49-F238E27FC236}">
                <a16:creationId xmlns:a16="http://schemas.microsoft.com/office/drawing/2014/main" id="{42323A07-4A24-1F4A-9A24-5F6F2F78F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313" y="1275987"/>
            <a:ext cx="1163787" cy="16741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niels bohr">
            <a:extLst>
              <a:ext uri="{FF2B5EF4-FFF2-40B4-BE49-F238E27FC236}">
                <a16:creationId xmlns:a16="http://schemas.microsoft.com/office/drawing/2014/main" id="{2C7A3ECB-C8E9-3A42-8D53-9077C333D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593" y="1275987"/>
            <a:ext cx="1189499" cy="16741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chrödinger">
            <a:extLst>
              <a:ext uri="{FF2B5EF4-FFF2-40B4-BE49-F238E27FC236}">
                <a16:creationId xmlns:a16="http://schemas.microsoft.com/office/drawing/2014/main" id="{9B2D0CA2-051A-B548-87E6-CB35D7584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3994" y="1275987"/>
            <a:ext cx="1147545" cy="167411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paul dirac">
            <a:extLst>
              <a:ext uri="{FF2B5EF4-FFF2-40B4-BE49-F238E27FC236}">
                <a16:creationId xmlns:a16="http://schemas.microsoft.com/office/drawing/2014/main" id="{BE76715E-A4A5-414B-8236-9FD82BD413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259" y="1272365"/>
            <a:ext cx="1147545" cy="169340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7C90095-7590-BA48-A724-0F6B54F794AD}"/>
              </a:ext>
            </a:extLst>
          </p:cNvPr>
          <p:cNvGrpSpPr/>
          <p:nvPr/>
        </p:nvGrpSpPr>
        <p:grpSpPr>
          <a:xfrm>
            <a:off x="9212328" y="1275986"/>
            <a:ext cx="1189499" cy="1975213"/>
            <a:chOff x="7038212" y="3049820"/>
            <a:chExt cx="1284513" cy="2187014"/>
          </a:xfrm>
        </p:grpSpPr>
        <p:pic>
          <p:nvPicPr>
            <p:cNvPr id="6152" name="Picture 8" descr="Image result for werner heisenberg">
              <a:extLst>
                <a:ext uri="{FF2B5EF4-FFF2-40B4-BE49-F238E27FC236}">
                  <a16:creationId xmlns:a16="http://schemas.microsoft.com/office/drawing/2014/main" id="{B6C6BDBD-1205-5248-A84A-FE0F52AA45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8212" y="3049820"/>
              <a:ext cx="1284513" cy="20422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FEDE5BA-7102-914A-AC4F-C51C662A3F09}"/>
                </a:ext>
              </a:extLst>
            </p:cNvPr>
            <p:cNvSpPr/>
            <p:nvPr/>
          </p:nvSpPr>
          <p:spPr>
            <a:xfrm>
              <a:off x="7038212" y="4905456"/>
              <a:ext cx="1284512" cy="331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3C75287F-B865-8D41-982D-CBB4AD499F9C}"/>
              </a:ext>
            </a:extLst>
          </p:cNvPr>
          <p:cNvPicPr>
            <a:picLocks noChangeAspect="1"/>
          </p:cNvPicPr>
          <p:nvPr/>
        </p:nvPicPr>
        <p:blipFill>
          <a:blip r:embed="rId8"/>
          <a:stretch>
            <a:fillRect/>
          </a:stretch>
        </p:blipFill>
        <p:spPr>
          <a:xfrm>
            <a:off x="10620789" y="4851426"/>
            <a:ext cx="580213" cy="329959"/>
          </a:xfrm>
          <a:prstGeom prst="rect">
            <a:avLst/>
          </a:prstGeom>
        </p:spPr>
      </p:pic>
      <p:pic>
        <p:nvPicPr>
          <p:cNvPr id="17" name="Picture 16">
            <a:extLst>
              <a:ext uri="{FF2B5EF4-FFF2-40B4-BE49-F238E27FC236}">
                <a16:creationId xmlns:a16="http://schemas.microsoft.com/office/drawing/2014/main" id="{B547B425-690C-4940-8FB0-E9D39BAD6446}"/>
              </a:ext>
            </a:extLst>
          </p:cNvPr>
          <p:cNvPicPr>
            <a:picLocks noChangeAspect="1"/>
          </p:cNvPicPr>
          <p:nvPr/>
        </p:nvPicPr>
        <p:blipFill>
          <a:blip r:embed="rId8"/>
          <a:stretch>
            <a:fillRect/>
          </a:stretch>
        </p:blipFill>
        <p:spPr>
          <a:xfrm>
            <a:off x="10604699" y="5569256"/>
            <a:ext cx="632947" cy="329959"/>
          </a:xfrm>
          <a:prstGeom prst="rect">
            <a:avLst/>
          </a:prstGeom>
        </p:spPr>
      </p:pic>
      <p:pic>
        <p:nvPicPr>
          <p:cNvPr id="28" name="Picture 10" descr="Image result for electron spin up down">
            <a:extLst>
              <a:ext uri="{FF2B5EF4-FFF2-40B4-BE49-F238E27FC236}">
                <a16:creationId xmlns:a16="http://schemas.microsoft.com/office/drawing/2014/main" id="{9DF05D6E-A700-4644-9DB7-CE06FFFA06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7428" y="4031357"/>
            <a:ext cx="1381420" cy="11776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9CAC00-7656-2840-984A-5851B0290199}"/>
              </a:ext>
            </a:extLst>
          </p:cNvPr>
          <p:cNvPicPr>
            <a:picLocks noChangeAspect="1"/>
          </p:cNvPicPr>
          <p:nvPr/>
        </p:nvPicPr>
        <p:blipFill>
          <a:blip r:embed="rId10"/>
          <a:stretch>
            <a:fillRect/>
          </a:stretch>
        </p:blipFill>
        <p:spPr>
          <a:xfrm>
            <a:off x="9301867" y="3776587"/>
            <a:ext cx="1763321" cy="1726585"/>
          </a:xfrm>
          <a:prstGeom prst="rect">
            <a:avLst/>
          </a:prstGeom>
        </p:spPr>
      </p:pic>
      <p:sp>
        <p:nvSpPr>
          <p:cNvPr id="31" name="TextBox 30">
            <a:extLst>
              <a:ext uri="{FF2B5EF4-FFF2-40B4-BE49-F238E27FC236}">
                <a16:creationId xmlns:a16="http://schemas.microsoft.com/office/drawing/2014/main" id="{98BE9E3D-685E-7E40-9F7E-F62C4C5FFC40}"/>
              </a:ext>
            </a:extLst>
          </p:cNvPr>
          <p:cNvSpPr txBox="1"/>
          <p:nvPr/>
        </p:nvSpPr>
        <p:spPr>
          <a:xfrm>
            <a:off x="4791556" y="5247562"/>
            <a:ext cx="1510146" cy="369332"/>
          </a:xfrm>
          <a:prstGeom prst="rect">
            <a:avLst/>
          </a:prstGeom>
          <a:noFill/>
        </p:spPr>
        <p:txBody>
          <a:bodyPr wrap="square" rtlCol="0">
            <a:spAutoFit/>
          </a:bodyPr>
          <a:lstStyle/>
          <a:p>
            <a:pPr algn="ctr"/>
            <a:r>
              <a:rPr lang="en-US" dirty="0"/>
              <a:t>Electron spin</a:t>
            </a:r>
          </a:p>
        </p:txBody>
      </p:sp>
      <p:sp>
        <p:nvSpPr>
          <p:cNvPr id="32" name="TextBox 31">
            <a:extLst>
              <a:ext uri="{FF2B5EF4-FFF2-40B4-BE49-F238E27FC236}">
                <a16:creationId xmlns:a16="http://schemas.microsoft.com/office/drawing/2014/main" id="{A8C455BB-1C91-204D-BE85-718EA512B75C}"/>
              </a:ext>
            </a:extLst>
          </p:cNvPr>
          <p:cNvSpPr txBox="1"/>
          <p:nvPr/>
        </p:nvSpPr>
        <p:spPr>
          <a:xfrm>
            <a:off x="9428454" y="5521163"/>
            <a:ext cx="1510146" cy="646331"/>
          </a:xfrm>
          <a:prstGeom prst="rect">
            <a:avLst/>
          </a:prstGeom>
          <a:noFill/>
        </p:spPr>
        <p:txBody>
          <a:bodyPr wrap="square" rtlCol="0">
            <a:spAutoFit/>
          </a:bodyPr>
          <a:lstStyle/>
          <a:p>
            <a:pPr algn="ctr"/>
            <a:r>
              <a:rPr lang="en-US" dirty="0"/>
              <a:t>Measurement</a:t>
            </a:r>
          </a:p>
          <a:p>
            <a:pPr algn="ctr"/>
            <a:r>
              <a:rPr lang="en-US" dirty="0"/>
              <a:t>problem</a:t>
            </a:r>
          </a:p>
        </p:txBody>
      </p:sp>
      <p:sp>
        <p:nvSpPr>
          <p:cNvPr id="6" name="TextBox 5">
            <a:extLst>
              <a:ext uri="{FF2B5EF4-FFF2-40B4-BE49-F238E27FC236}">
                <a16:creationId xmlns:a16="http://schemas.microsoft.com/office/drawing/2014/main" id="{8429D305-B14F-4242-9F67-E39C0A6076F2}"/>
              </a:ext>
            </a:extLst>
          </p:cNvPr>
          <p:cNvSpPr txBox="1"/>
          <p:nvPr/>
        </p:nvSpPr>
        <p:spPr>
          <a:xfrm>
            <a:off x="5082306" y="2978468"/>
            <a:ext cx="685800" cy="276999"/>
          </a:xfrm>
          <a:prstGeom prst="rect">
            <a:avLst/>
          </a:prstGeom>
          <a:noFill/>
        </p:spPr>
        <p:txBody>
          <a:bodyPr wrap="square" rtlCol="0">
            <a:spAutoFit/>
          </a:bodyPr>
          <a:lstStyle/>
          <a:p>
            <a:pPr algn="ctr"/>
            <a:r>
              <a:rPr lang="de-DE" sz="1200" dirty="0"/>
              <a:t>Planck</a:t>
            </a:r>
          </a:p>
        </p:txBody>
      </p:sp>
      <p:sp>
        <p:nvSpPr>
          <p:cNvPr id="20" name="TextBox 19">
            <a:extLst>
              <a:ext uri="{FF2B5EF4-FFF2-40B4-BE49-F238E27FC236}">
                <a16:creationId xmlns:a16="http://schemas.microsoft.com/office/drawing/2014/main" id="{C1E6AB5A-CFF9-7E47-B74E-E65A56635968}"/>
              </a:ext>
            </a:extLst>
          </p:cNvPr>
          <p:cNvSpPr txBox="1"/>
          <p:nvPr/>
        </p:nvSpPr>
        <p:spPr>
          <a:xfrm>
            <a:off x="6563442" y="2978468"/>
            <a:ext cx="685800" cy="276999"/>
          </a:xfrm>
          <a:prstGeom prst="rect">
            <a:avLst/>
          </a:prstGeom>
          <a:noFill/>
        </p:spPr>
        <p:txBody>
          <a:bodyPr wrap="square" rtlCol="0">
            <a:spAutoFit/>
          </a:bodyPr>
          <a:lstStyle/>
          <a:p>
            <a:pPr algn="ctr"/>
            <a:r>
              <a:rPr lang="de-DE" sz="1200" dirty="0"/>
              <a:t>Bohr</a:t>
            </a:r>
          </a:p>
        </p:txBody>
      </p:sp>
      <p:sp>
        <p:nvSpPr>
          <p:cNvPr id="21" name="TextBox 20">
            <a:extLst>
              <a:ext uri="{FF2B5EF4-FFF2-40B4-BE49-F238E27FC236}">
                <a16:creationId xmlns:a16="http://schemas.microsoft.com/office/drawing/2014/main" id="{72FA97C7-0AF2-084E-A9BD-BDD1E28F3A93}"/>
              </a:ext>
            </a:extLst>
          </p:cNvPr>
          <p:cNvSpPr txBox="1"/>
          <p:nvPr/>
        </p:nvSpPr>
        <p:spPr>
          <a:xfrm>
            <a:off x="7872556" y="2950097"/>
            <a:ext cx="1010420" cy="276999"/>
          </a:xfrm>
          <a:prstGeom prst="rect">
            <a:avLst/>
          </a:prstGeom>
          <a:noFill/>
        </p:spPr>
        <p:txBody>
          <a:bodyPr wrap="square" rtlCol="0">
            <a:spAutoFit/>
          </a:bodyPr>
          <a:lstStyle/>
          <a:p>
            <a:pPr algn="ctr"/>
            <a:r>
              <a:rPr lang="de-DE" sz="1200" dirty="0" err="1"/>
              <a:t>Schrödinger</a:t>
            </a:r>
            <a:endParaRPr lang="de-DE" sz="1200" dirty="0"/>
          </a:p>
        </p:txBody>
      </p:sp>
      <p:sp>
        <p:nvSpPr>
          <p:cNvPr id="22" name="TextBox 21">
            <a:extLst>
              <a:ext uri="{FF2B5EF4-FFF2-40B4-BE49-F238E27FC236}">
                <a16:creationId xmlns:a16="http://schemas.microsoft.com/office/drawing/2014/main" id="{C6EADDC0-3509-7245-AB6F-CFF897F4474A}"/>
              </a:ext>
            </a:extLst>
          </p:cNvPr>
          <p:cNvSpPr txBox="1"/>
          <p:nvPr/>
        </p:nvSpPr>
        <p:spPr>
          <a:xfrm>
            <a:off x="9301867" y="2950097"/>
            <a:ext cx="1010420" cy="276999"/>
          </a:xfrm>
          <a:prstGeom prst="rect">
            <a:avLst/>
          </a:prstGeom>
          <a:noFill/>
        </p:spPr>
        <p:txBody>
          <a:bodyPr wrap="square" rtlCol="0">
            <a:spAutoFit/>
          </a:bodyPr>
          <a:lstStyle/>
          <a:p>
            <a:pPr algn="ctr"/>
            <a:r>
              <a:rPr lang="de-DE" sz="1200" dirty="0"/>
              <a:t>Heisenberg</a:t>
            </a:r>
          </a:p>
        </p:txBody>
      </p:sp>
      <p:sp>
        <p:nvSpPr>
          <p:cNvPr id="23" name="TextBox 22">
            <a:extLst>
              <a:ext uri="{FF2B5EF4-FFF2-40B4-BE49-F238E27FC236}">
                <a16:creationId xmlns:a16="http://schemas.microsoft.com/office/drawing/2014/main" id="{A02AAFE4-0C1A-C244-9777-A421357CEF2B}"/>
              </a:ext>
            </a:extLst>
          </p:cNvPr>
          <p:cNvSpPr txBox="1"/>
          <p:nvPr/>
        </p:nvSpPr>
        <p:spPr>
          <a:xfrm>
            <a:off x="10748432" y="2975855"/>
            <a:ext cx="1010420" cy="276999"/>
          </a:xfrm>
          <a:prstGeom prst="rect">
            <a:avLst/>
          </a:prstGeom>
          <a:noFill/>
        </p:spPr>
        <p:txBody>
          <a:bodyPr wrap="square" rtlCol="0">
            <a:spAutoFit/>
          </a:bodyPr>
          <a:lstStyle/>
          <a:p>
            <a:pPr algn="ctr"/>
            <a:r>
              <a:rPr lang="de-DE" sz="1200" dirty="0"/>
              <a:t>Dirac</a:t>
            </a:r>
          </a:p>
        </p:txBody>
      </p:sp>
      <p:pic>
        <p:nvPicPr>
          <p:cNvPr id="7" name="Picture 6">
            <a:extLst>
              <a:ext uri="{FF2B5EF4-FFF2-40B4-BE49-F238E27FC236}">
                <a16:creationId xmlns:a16="http://schemas.microsoft.com/office/drawing/2014/main" id="{3BD70661-2546-1B49-A85B-A1C324A60CB7}"/>
              </a:ext>
            </a:extLst>
          </p:cNvPr>
          <p:cNvPicPr>
            <a:picLocks noChangeAspect="1"/>
          </p:cNvPicPr>
          <p:nvPr/>
        </p:nvPicPr>
        <p:blipFill>
          <a:blip r:embed="rId11"/>
          <a:stretch>
            <a:fillRect/>
          </a:stretch>
        </p:blipFill>
        <p:spPr>
          <a:xfrm>
            <a:off x="7121918" y="4459089"/>
            <a:ext cx="1381420" cy="552568"/>
          </a:xfrm>
          <a:prstGeom prst="rect">
            <a:avLst/>
          </a:prstGeom>
        </p:spPr>
      </p:pic>
      <p:pic>
        <p:nvPicPr>
          <p:cNvPr id="9" name="Picture 8">
            <a:extLst>
              <a:ext uri="{FF2B5EF4-FFF2-40B4-BE49-F238E27FC236}">
                <a16:creationId xmlns:a16="http://schemas.microsoft.com/office/drawing/2014/main" id="{C6B4B993-B28C-5544-A578-56F83662E5F0}"/>
              </a:ext>
            </a:extLst>
          </p:cNvPr>
          <p:cNvPicPr>
            <a:picLocks noChangeAspect="1"/>
          </p:cNvPicPr>
          <p:nvPr/>
        </p:nvPicPr>
        <p:blipFill>
          <a:blip r:embed="rId12"/>
          <a:stretch>
            <a:fillRect/>
          </a:stretch>
        </p:blipFill>
        <p:spPr>
          <a:xfrm>
            <a:off x="7104650" y="3880763"/>
            <a:ext cx="1398688" cy="552568"/>
          </a:xfrm>
          <a:prstGeom prst="rect">
            <a:avLst/>
          </a:prstGeom>
        </p:spPr>
      </p:pic>
      <p:sp>
        <p:nvSpPr>
          <p:cNvPr id="26" name="TextBox 25">
            <a:extLst>
              <a:ext uri="{FF2B5EF4-FFF2-40B4-BE49-F238E27FC236}">
                <a16:creationId xmlns:a16="http://schemas.microsoft.com/office/drawing/2014/main" id="{2227F9E4-A02A-3847-B5AB-69D17B2887E9}"/>
              </a:ext>
            </a:extLst>
          </p:cNvPr>
          <p:cNvSpPr txBox="1"/>
          <p:nvPr/>
        </p:nvSpPr>
        <p:spPr>
          <a:xfrm>
            <a:off x="7059705" y="5074886"/>
            <a:ext cx="1510146" cy="646331"/>
          </a:xfrm>
          <a:prstGeom prst="rect">
            <a:avLst/>
          </a:prstGeom>
          <a:noFill/>
        </p:spPr>
        <p:txBody>
          <a:bodyPr wrap="square" rtlCol="0">
            <a:spAutoFit/>
          </a:bodyPr>
          <a:lstStyle/>
          <a:p>
            <a:pPr algn="ctr"/>
            <a:r>
              <a:rPr lang="en-US" dirty="0"/>
              <a:t>Light Polarization</a:t>
            </a:r>
          </a:p>
        </p:txBody>
      </p:sp>
    </p:spTree>
    <p:extLst>
      <p:ext uri="{BB962C8B-B14F-4D97-AF65-F5344CB8AC3E}">
        <p14:creationId xmlns:p14="http://schemas.microsoft.com/office/powerpoint/2010/main" val="294437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Information Theory (1970 – 1990)</a:t>
            </a:r>
          </a:p>
        </p:txBody>
      </p:sp>
      <p:sp>
        <p:nvSpPr>
          <p:cNvPr id="3" name="Rectangle 2">
            <a:extLst>
              <a:ext uri="{FF2B5EF4-FFF2-40B4-BE49-F238E27FC236}">
                <a16:creationId xmlns:a16="http://schemas.microsoft.com/office/drawing/2014/main" id="{746EB826-0B0A-7547-A935-E5A795452B11}"/>
              </a:ext>
            </a:extLst>
          </p:cNvPr>
          <p:cNvSpPr/>
          <p:nvPr/>
        </p:nvSpPr>
        <p:spPr>
          <a:xfrm>
            <a:off x="986146" y="1853349"/>
            <a:ext cx="10005951" cy="2923877"/>
          </a:xfrm>
          <a:prstGeom prst="rect">
            <a:avLst/>
          </a:prstGeom>
        </p:spPr>
        <p:txBody>
          <a:bodyPr wrap="square">
            <a:spAutoFit/>
          </a:bodyPr>
          <a:lstStyle/>
          <a:p>
            <a:pPr marL="457200" indent="-457200">
              <a:buFont typeface="Wingdings" pitchFamily="2" charset="2"/>
              <a:buChar char="Ø"/>
            </a:pPr>
            <a:r>
              <a:rPr lang="en-US" sz="2600" dirty="0" err="1"/>
              <a:t>Youri</a:t>
            </a:r>
            <a:r>
              <a:rPr lang="en-US" sz="2600" dirty="0"/>
              <a:t> </a:t>
            </a:r>
            <a:r>
              <a:rPr lang="en-US" sz="2600" dirty="0" err="1"/>
              <a:t>Manin</a:t>
            </a:r>
            <a:endParaRPr lang="en-US" sz="2600" dirty="0"/>
          </a:p>
          <a:p>
            <a:pPr marL="457200" indent="-457200">
              <a:buFont typeface="Wingdings" pitchFamily="2" charset="2"/>
              <a:buChar char="Ø"/>
            </a:pPr>
            <a:r>
              <a:rPr lang="en-US" sz="2600" dirty="0"/>
              <a:t>Richard </a:t>
            </a:r>
            <a:r>
              <a:rPr lang="en-US" sz="2600" dirty="0" err="1"/>
              <a:t>Feynmann</a:t>
            </a:r>
            <a:endParaRPr lang="en-US" sz="2600" dirty="0"/>
          </a:p>
          <a:p>
            <a:endParaRPr lang="en-US" sz="2200" dirty="0"/>
          </a:p>
          <a:p>
            <a:endParaRPr lang="en-US" sz="2200" dirty="0"/>
          </a:p>
          <a:p>
            <a:r>
              <a:rPr lang="en-US" sz="2200" dirty="0"/>
              <a:t>“</a:t>
            </a:r>
            <a:r>
              <a:rPr lang="en-US" sz="2400" dirty="0"/>
              <a:t>To simulate quantum systems </a:t>
            </a:r>
          </a:p>
          <a:p>
            <a:r>
              <a:rPr lang="en-US" sz="2400" dirty="0"/>
              <a:t>we would need to build a </a:t>
            </a:r>
            <a:r>
              <a:rPr lang="en-US" sz="2400" u="sng" dirty="0"/>
              <a:t>quantum computer</a:t>
            </a:r>
            <a:r>
              <a:rPr lang="en-US" sz="2400" dirty="0"/>
              <a:t>”</a:t>
            </a:r>
            <a:endParaRPr lang="en-US" sz="2200" dirty="0"/>
          </a:p>
          <a:p>
            <a:endParaRPr lang="en-US" sz="2200" dirty="0"/>
          </a:p>
          <a:p>
            <a:endParaRPr lang="en-US" dirty="0"/>
          </a:p>
        </p:txBody>
      </p:sp>
      <p:pic>
        <p:nvPicPr>
          <p:cNvPr id="1026" name="Picture 2" descr="Image result for feynman">
            <a:extLst>
              <a:ext uri="{FF2B5EF4-FFF2-40B4-BE49-F238E27FC236}">
                <a16:creationId xmlns:a16="http://schemas.microsoft.com/office/drawing/2014/main" id="{043FA16F-60D1-9344-8ABE-098136E41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828" y="2162266"/>
            <a:ext cx="2658139" cy="26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Algorithms (1990 – today)</a:t>
            </a:r>
          </a:p>
        </p:txBody>
      </p:sp>
      <p:sp>
        <p:nvSpPr>
          <p:cNvPr id="3" name="Rectangle 2">
            <a:extLst>
              <a:ext uri="{FF2B5EF4-FFF2-40B4-BE49-F238E27FC236}">
                <a16:creationId xmlns:a16="http://schemas.microsoft.com/office/drawing/2014/main" id="{746EB826-0B0A-7547-A935-E5A795452B11}"/>
              </a:ext>
            </a:extLst>
          </p:cNvPr>
          <p:cNvSpPr/>
          <p:nvPr/>
        </p:nvSpPr>
        <p:spPr>
          <a:xfrm>
            <a:off x="642124" y="1555637"/>
            <a:ext cx="10005951" cy="2400657"/>
          </a:xfrm>
          <a:prstGeom prst="rect">
            <a:avLst/>
          </a:prstGeom>
        </p:spPr>
        <p:txBody>
          <a:bodyPr wrap="square">
            <a:spAutoFit/>
          </a:bodyPr>
          <a:lstStyle/>
          <a:p>
            <a:r>
              <a:rPr lang="en-US" sz="2200" dirty="0"/>
              <a:t>Deutsch’s Algorithm (1992)</a:t>
            </a:r>
          </a:p>
          <a:p>
            <a:r>
              <a:rPr lang="en-US" sz="2200" dirty="0"/>
              <a:t>Peter Schor’s Algorithm (1994)</a:t>
            </a:r>
          </a:p>
          <a:p>
            <a:r>
              <a:rPr lang="en-US" sz="2200" dirty="0"/>
              <a:t>Grover’s Algorithm (1996)</a:t>
            </a:r>
          </a:p>
          <a:p>
            <a:endParaRPr lang="en-US" sz="2200" dirty="0"/>
          </a:p>
          <a:p>
            <a:endParaRPr lang="en-US" sz="2200" dirty="0"/>
          </a:p>
          <a:p>
            <a:endParaRPr lang="en-US" sz="2200" dirty="0"/>
          </a:p>
          <a:p>
            <a:endParaRPr lang="en-US" dirty="0"/>
          </a:p>
        </p:txBody>
      </p:sp>
      <p:pic>
        <p:nvPicPr>
          <p:cNvPr id="2052" name="Picture 4" descr="Image result for RSA">
            <a:extLst>
              <a:ext uri="{FF2B5EF4-FFF2-40B4-BE49-F238E27FC236}">
                <a16:creationId xmlns:a16="http://schemas.microsoft.com/office/drawing/2014/main" id="{DCC2ED5F-2DF5-6441-9382-50599D646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0618" y="5203397"/>
            <a:ext cx="2195624" cy="7925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eter shor quantum">
            <a:extLst>
              <a:ext uri="{FF2B5EF4-FFF2-40B4-BE49-F238E27FC236}">
                <a16:creationId xmlns:a16="http://schemas.microsoft.com/office/drawing/2014/main" id="{36575888-A238-4341-A256-1EC931B9F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503" y="1403010"/>
            <a:ext cx="1937457" cy="29114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eter shor quantum">
            <a:extLst>
              <a:ext uri="{FF2B5EF4-FFF2-40B4-BE49-F238E27FC236}">
                <a16:creationId xmlns:a16="http://schemas.microsoft.com/office/drawing/2014/main" id="{6D548CA4-9805-4B4F-B22B-C95BC6E12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618" y="1791949"/>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9BED33-EA97-6D47-A699-AA472CFC20B0}"/>
              </a:ext>
            </a:extLst>
          </p:cNvPr>
          <p:cNvSpPr txBox="1"/>
          <p:nvPr/>
        </p:nvSpPr>
        <p:spPr>
          <a:xfrm>
            <a:off x="4213580" y="4241385"/>
            <a:ext cx="4273754" cy="646331"/>
          </a:xfrm>
          <a:prstGeom prst="rect">
            <a:avLst/>
          </a:prstGeom>
          <a:noFill/>
        </p:spPr>
        <p:txBody>
          <a:bodyPr wrap="square" rtlCol="0">
            <a:spAutoFit/>
          </a:bodyPr>
          <a:lstStyle/>
          <a:p>
            <a:r>
              <a:rPr lang="en-US" dirty="0"/>
              <a:t>                                                            15 = 3 x 5</a:t>
            </a:r>
          </a:p>
          <a:p>
            <a:r>
              <a:rPr lang="en-US" dirty="0"/>
              <a:t>38647884621009387621432325631 = ? x ?</a:t>
            </a:r>
          </a:p>
        </p:txBody>
      </p:sp>
      <p:sp>
        <p:nvSpPr>
          <p:cNvPr id="5" name="Multiply 4">
            <a:extLst>
              <a:ext uri="{FF2B5EF4-FFF2-40B4-BE49-F238E27FC236}">
                <a16:creationId xmlns:a16="http://schemas.microsoft.com/office/drawing/2014/main" id="{42F05282-2AFF-BF40-90B8-D2EA76D509E9}"/>
              </a:ext>
            </a:extLst>
          </p:cNvPr>
          <p:cNvSpPr/>
          <p:nvPr/>
        </p:nvSpPr>
        <p:spPr>
          <a:xfrm>
            <a:off x="8013852" y="4641203"/>
            <a:ext cx="3479943" cy="2006050"/>
          </a:xfrm>
          <a:prstGeom prst="mathMultiply">
            <a:avLst>
              <a:gd name="adj1" fmla="val 4927"/>
            </a:avLst>
          </a:prstGeom>
          <a:solidFill>
            <a:schemeClr val="accent4">
              <a:lumMod val="60000"/>
              <a:lumOff val="40000"/>
            </a:schemeClr>
          </a:solidFill>
          <a:ln>
            <a:solidFill>
              <a:srgbClr val="FFD966">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9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First Quantum Computers (1997 – 2015)</a:t>
            </a:r>
          </a:p>
        </p:txBody>
      </p:sp>
      <p:sp>
        <p:nvSpPr>
          <p:cNvPr id="3" name="Rectangle 2">
            <a:extLst>
              <a:ext uri="{FF2B5EF4-FFF2-40B4-BE49-F238E27FC236}">
                <a16:creationId xmlns:a16="http://schemas.microsoft.com/office/drawing/2014/main" id="{746EB826-0B0A-7547-A935-E5A795452B11}"/>
              </a:ext>
            </a:extLst>
          </p:cNvPr>
          <p:cNvSpPr/>
          <p:nvPr/>
        </p:nvSpPr>
        <p:spPr>
          <a:xfrm>
            <a:off x="971734" y="1279191"/>
            <a:ext cx="5301476" cy="2554545"/>
          </a:xfrm>
          <a:prstGeom prst="rect">
            <a:avLst/>
          </a:prstGeom>
        </p:spPr>
        <p:txBody>
          <a:bodyPr wrap="square">
            <a:spAutoFit/>
          </a:bodyPr>
          <a:lstStyle/>
          <a:p>
            <a:r>
              <a:rPr lang="en-US" sz="2200" dirty="0"/>
              <a:t>NMR Qubit – 1997</a:t>
            </a:r>
          </a:p>
          <a:p>
            <a:pPr marL="342900" indent="-342900">
              <a:buFont typeface="Wingdings" pitchFamily="2" charset="2"/>
              <a:buChar char="Ø"/>
            </a:pPr>
            <a:r>
              <a:rPr lang="en-US" dirty="0"/>
              <a:t>Oxford</a:t>
            </a:r>
          </a:p>
          <a:p>
            <a:pPr marL="342900" indent="-342900">
              <a:buFont typeface="Wingdings" pitchFamily="2" charset="2"/>
              <a:buChar char="Ø"/>
            </a:pPr>
            <a:r>
              <a:rPr lang="en-US" dirty="0"/>
              <a:t>Berkeley</a:t>
            </a:r>
          </a:p>
          <a:p>
            <a:pPr marL="342900" indent="-342900">
              <a:buFont typeface="Wingdings" pitchFamily="2" charset="2"/>
              <a:buChar char="Ø"/>
            </a:pPr>
            <a:r>
              <a:rPr lang="en-US" dirty="0"/>
              <a:t>IBM Almaden</a:t>
            </a:r>
          </a:p>
          <a:p>
            <a:endParaRPr lang="en-US" sz="2200" dirty="0"/>
          </a:p>
          <a:p>
            <a:endParaRPr lang="en-US" sz="2200" dirty="0"/>
          </a:p>
          <a:p>
            <a:endParaRPr lang="en-US" sz="2200" dirty="0"/>
          </a:p>
          <a:p>
            <a:endParaRPr lang="en-US" dirty="0"/>
          </a:p>
        </p:txBody>
      </p:sp>
      <p:pic>
        <p:nvPicPr>
          <p:cNvPr id="4" name="Picture 3">
            <a:extLst>
              <a:ext uri="{FF2B5EF4-FFF2-40B4-BE49-F238E27FC236}">
                <a16:creationId xmlns:a16="http://schemas.microsoft.com/office/drawing/2014/main" id="{8B094585-0124-4448-B280-A2AC383DCB1C}"/>
              </a:ext>
            </a:extLst>
          </p:cNvPr>
          <p:cNvPicPr>
            <a:picLocks noChangeAspect="1"/>
          </p:cNvPicPr>
          <p:nvPr/>
        </p:nvPicPr>
        <p:blipFill>
          <a:blip r:embed="rId2"/>
          <a:stretch>
            <a:fillRect/>
          </a:stretch>
        </p:blipFill>
        <p:spPr>
          <a:xfrm>
            <a:off x="1843814" y="2921969"/>
            <a:ext cx="2260600" cy="2882900"/>
          </a:xfrm>
          <a:prstGeom prst="rect">
            <a:avLst/>
          </a:prstGeom>
        </p:spPr>
      </p:pic>
      <p:sp>
        <p:nvSpPr>
          <p:cNvPr id="5" name="Rectangle 4">
            <a:extLst>
              <a:ext uri="{FF2B5EF4-FFF2-40B4-BE49-F238E27FC236}">
                <a16:creationId xmlns:a16="http://schemas.microsoft.com/office/drawing/2014/main" id="{4CF9F636-FDEA-3544-8271-1DD75D3A6533}"/>
              </a:ext>
            </a:extLst>
          </p:cNvPr>
          <p:cNvSpPr/>
          <p:nvPr/>
        </p:nvSpPr>
        <p:spPr>
          <a:xfrm>
            <a:off x="5150922" y="1290414"/>
            <a:ext cx="6096000" cy="1261884"/>
          </a:xfrm>
          <a:prstGeom prst="rect">
            <a:avLst/>
          </a:prstGeom>
        </p:spPr>
        <p:txBody>
          <a:bodyPr>
            <a:spAutoFit/>
          </a:bodyPr>
          <a:lstStyle/>
          <a:p>
            <a:r>
              <a:rPr lang="en-US" sz="2200" dirty="0"/>
              <a:t>Superconducting Qubit – 1999</a:t>
            </a:r>
          </a:p>
          <a:p>
            <a:pPr marL="285750" indent="-285750">
              <a:buFont typeface="Wingdings" pitchFamily="2" charset="2"/>
              <a:buChar char="Ø"/>
            </a:pPr>
            <a:r>
              <a:rPr lang="en-US" dirty="0"/>
              <a:t>IBM quantum in 2002</a:t>
            </a:r>
          </a:p>
          <a:p>
            <a:pPr marL="285750" indent="-285750">
              <a:buFont typeface="Wingdings" pitchFamily="2" charset="2"/>
              <a:buChar char="Ø"/>
            </a:pPr>
            <a:r>
              <a:rPr lang="en-US" dirty="0"/>
              <a:t>IBM Q Experience in 2015</a:t>
            </a:r>
          </a:p>
          <a:p>
            <a:pPr marL="285750" indent="-285750">
              <a:buFont typeface="Wingdings" pitchFamily="2" charset="2"/>
              <a:buChar char="Ø"/>
            </a:pPr>
            <a:r>
              <a:rPr lang="en-US" dirty="0"/>
              <a:t>IBM and Google quantum computers with 53 qubits in 2019 </a:t>
            </a:r>
          </a:p>
        </p:txBody>
      </p:sp>
      <p:pic>
        <p:nvPicPr>
          <p:cNvPr id="2050" name="Picture 2" descr="Image result for ibm q">
            <a:extLst>
              <a:ext uri="{FF2B5EF4-FFF2-40B4-BE49-F238E27FC236}">
                <a16:creationId xmlns:a16="http://schemas.microsoft.com/office/drawing/2014/main" id="{B99B1244-5FA4-ED40-B4BC-5654ACA4C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199" y="2937659"/>
            <a:ext cx="3116778" cy="285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2</a:t>
            </a:r>
            <a:r>
              <a:rPr lang="en-US" baseline="30000" dirty="0"/>
              <a:t>nd</a:t>
            </a:r>
            <a:r>
              <a:rPr lang="en-US" dirty="0"/>
              <a:t> Quantum Revolution (2019 – )</a:t>
            </a:r>
          </a:p>
        </p:txBody>
      </p:sp>
      <p:pic>
        <p:nvPicPr>
          <p:cNvPr id="6" name="Picture 5">
            <a:extLst>
              <a:ext uri="{FF2B5EF4-FFF2-40B4-BE49-F238E27FC236}">
                <a16:creationId xmlns:a16="http://schemas.microsoft.com/office/drawing/2014/main" id="{1171C09E-3BEE-B34C-892B-1835CB27F2DA}"/>
              </a:ext>
            </a:extLst>
          </p:cNvPr>
          <p:cNvPicPr>
            <a:picLocks noChangeAspect="1"/>
          </p:cNvPicPr>
          <p:nvPr/>
        </p:nvPicPr>
        <p:blipFill>
          <a:blip r:embed="rId2"/>
          <a:stretch>
            <a:fillRect/>
          </a:stretch>
        </p:blipFill>
        <p:spPr>
          <a:xfrm>
            <a:off x="6302565" y="1439445"/>
            <a:ext cx="5230603" cy="4583646"/>
          </a:xfrm>
          <a:prstGeom prst="rect">
            <a:avLst/>
          </a:prstGeom>
        </p:spPr>
      </p:pic>
      <p:pic>
        <p:nvPicPr>
          <p:cNvPr id="8" name="Picture 7">
            <a:extLst>
              <a:ext uri="{FF2B5EF4-FFF2-40B4-BE49-F238E27FC236}">
                <a16:creationId xmlns:a16="http://schemas.microsoft.com/office/drawing/2014/main" id="{22E66DA4-AC49-C643-BD56-FE36747AC0B4}"/>
              </a:ext>
            </a:extLst>
          </p:cNvPr>
          <p:cNvPicPr>
            <a:picLocks noChangeAspect="1"/>
          </p:cNvPicPr>
          <p:nvPr/>
        </p:nvPicPr>
        <p:blipFill>
          <a:blip r:embed="rId3"/>
          <a:stretch>
            <a:fillRect/>
          </a:stretch>
        </p:blipFill>
        <p:spPr>
          <a:xfrm>
            <a:off x="7298945" y="3832249"/>
            <a:ext cx="1515872" cy="2144974"/>
          </a:xfrm>
          <a:prstGeom prst="rect">
            <a:avLst/>
          </a:prstGeom>
        </p:spPr>
      </p:pic>
      <p:pic>
        <p:nvPicPr>
          <p:cNvPr id="10" name="Picture 9">
            <a:extLst>
              <a:ext uri="{FF2B5EF4-FFF2-40B4-BE49-F238E27FC236}">
                <a16:creationId xmlns:a16="http://schemas.microsoft.com/office/drawing/2014/main" id="{BA32D6F5-3F3F-0A47-AEF2-729D92CF7393}"/>
              </a:ext>
            </a:extLst>
          </p:cNvPr>
          <p:cNvPicPr>
            <a:picLocks noChangeAspect="1"/>
          </p:cNvPicPr>
          <p:nvPr/>
        </p:nvPicPr>
        <p:blipFill>
          <a:blip r:embed="rId4"/>
          <a:stretch>
            <a:fillRect/>
          </a:stretch>
        </p:blipFill>
        <p:spPr>
          <a:xfrm>
            <a:off x="5844032" y="3768086"/>
            <a:ext cx="5283200" cy="2273300"/>
          </a:xfrm>
          <a:prstGeom prst="rect">
            <a:avLst/>
          </a:prstGeom>
        </p:spPr>
      </p:pic>
      <p:pic>
        <p:nvPicPr>
          <p:cNvPr id="11" name="Picture 10">
            <a:extLst>
              <a:ext uri="{FF2B5EF4-FFF2-40B4-BE49-F238E27FC236}">
                <a16:creationId xmlns:a16="http://schemas.microsoft.com/office/drawing/2014/main" id="{A067D515-15A6-9443-9D46-5BD6AB9DEA6F}"/>
              </a:ext>
            </a:extLst>
          </p:cNvPr>
          <p:cNvPicPr>
            <a:picLocks noChangeAspect="1"/>
          </p:cNvPicPr>
          <p:nvPr/>
        </p:nvPicPr>
        <p:blipFill>
          <a:blip r:embed="rId5"/>
          <a:stretch>
            <a:fillRect/>
          </a:stretch>
        </p:blipFill>
        <p:spPr>
          <a:xfrm>
            <a:off x="6129839" y="1457968"/>
            <a:ext cx="1917700" cy="2273300"/>
          </a:xfrm>
          <a:prstGeom prst="rect">
            <a:avLst/>
          </a:prstGeom>
        </p:spPr>
      </p:pic>
      <p:pic>
        <p:nvPicPr>
          <p:cNvPr id="7" name="Picture 6">
            <a:extLst>
              <a:ext uri="{FF2B5EF4-FFF2-40B4-BE49-F238E27FC236}">
                <a16:creationId xmlns:a16="http://schemas.microsoft.com/office/drawing/2014/main" id="{D2C86FFF-7659-354A-A6B4-6ECE37B1025D}"/>
              </a:ext>
            </a:extLst>
          </p:cNvPr>
          <p:cNvPicPr>
            <a:picLocks noChangeAspect="1"/>
          </p:cNvPicPr>
          <p:nvPr/>
        </p:nvPicPr>
        <p:blipFill>
          <a:blip r:embed="rId6"/>
          <a:stretch>
            <a:fillRect/>
          </a:stretch>
        </p:blipFill>
        <p:spPr>
          <a:xfrm>
            <a:off x="877626" y="1439445"/>
            <a:ext cx="6046768" cy="4693160"/>
          </a:xfrm>
          <a:prstGeom prst="rect">
            <a:avLst/>
          </a:prstGeom>
        </p:spPr>
      </p:pic>
    </p:spTree>
    <p:extLst>
      <p:ext uri="{BB962C8B-B14F-4D97-AF65-F5344CB8AC3E}">
        <p14:creationId xmlns:p14="http://schemas.microsoft.com/office/powerpoint/2010/main" val="54256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Classical Information</a:t>
            </a:r>
          </a:p>
        </p:txBody>
      </p:sp>
      <p:sp>
        <p:nvSpPr>
          <p:cNvPr id="3" name="Rectangle 2">
            <a:extLst>
              <a:ext uri="{FF2B5EF4-FFF2-40B4-BE49-F238E27FC236}">
                <a16:creationId xmlns:a16="http://schemas.microsoft.com/office/drawing/2014/main" id="{746EB826-0B0A-7547-A935-E5A795452B11}"/>
              </a:ext>
            </a:extLst>
          </p:cNvPr>
          <p:cNvSpPr/>
          <p:nvPr/>
        </p:nvSpPr>
        <p:spPr>
          <a:xfrm>
            <a:off x="642124" y="1555637"/>
            <a:ext cx="10005951" cy="3754874"/>
          </a:xfrm>
          <a:prstGeom prst="rect">
            <a:avLst/>
          </a:prstGeom>
        </p:spPr>
        <p:txBody>
          <a:bodyPr wrap="square">
            <a:spAutoFit/>
          </a:bodyPr>
          <a:lstStyle/>
          <a:p>
            <a:r>
              <a:rPr lang="en-US" sz="2200" dirty="0"/>
              <a:t>Physically, it is implemented in a capacitor of the memory chip</a:t>
            </a:r>
          </a:p>
          <a:p>
            <a:r>
              <a:rPr lang="en-US" sz="2200" dirty="0"/>
              <a:t>Logically, bit is a unit of information and has two possible states: 0 and 1.</a:t>
            </a:r>
          </a:p>
          <a:p>
            <a:endParaRPr lang="en-US" sz="2200" dirty="0"/>
          </a:p>
          <a:p>
            <a:endParaRPr lang="en-US" sz="2200" dirty="0"/>
          </a:p>
          <a:p>
            <a:r>
              <a:rPr lang="en-US" sz="2200" dirty="0"/>
              <a:t>If the capacitor is full of electrons, it represents</a:t>
            </a:r>
          </a:p>
          <a:p>
            <a:r>
              <a:rPr lang="en-US" sz="2200" dirty="0"/>
              <a:t>the bit value of 1. If it is empty, it represents 0.</a:t>
            </a:r>
          </a:p>
          <a:p>
            <a:endParaRPr lang="en-US" sz="2200" dirty="0"/>
          </a:p>
          <a:p>
            <a:endParaRPr lang="en-US" sz="2200" dirty="0"/>
          </a:p>
          <a:p>
            <a:r>
              <a:rPr lang="en-US" sz="2200" dirty="0"/>
              <a:t>Computers rely on the behavior of electrons,  but </a:t>
            </a:r>
          </a:p>
          <a:p>
            <a:r>
              <a:rPr lang="en-US" sz="2200" dirty="0"/>
              <a:t>don’t use superposition state to represent the information</a:t>
            </a:r>
          </a:p>
          <a:p>
            <a:endParaRPr lang="en-US" dirty="0"/>
          </a:p>
        </p:txBody>
      </p:sp>
      <p:pic>
        <p:nvPicPr>
          <p:cNvPr id="8" name="Picture 7">
            <a:extLst>
              <a:ext uri="{FF2B5EF4-FFF2-40B4-BE49-F238E27FC236}">
                <a16:creationId xmlns:a16="http://schemas.microsoft.com/office/drawing/2014/main" id="{A3118590-5E02-6544-B17A-069775E5E9D8}"/>
              </a:ext>
            </a:extLst>
          </p:cNvPr>
          <p:cNvPicPr>
            <a:picLocks noChangeAspect="1"/>
          </p:cNvPicPr>
          <p:nvPr/>
        </p:nvPicPr>
        <p:blipFill>
          <a:blip r:embed="rId2"/>
          <a:stretch>
            <a:fillRect/>
          </a:stretch>
        </p:blipFill>
        <p:spPr>
          <a:xfrm>
            <a:off x="7554008" y="2679910"/>
            <a:ext cx="3561658" cy="2844464"/>
          </a:xfrm>
          <a:prstGeom prst="rect">
            <a:avLst/>
          </a:prstGeom>
        </p:spPr>
      </p:pic>
    </p:spTree>
    <p:extLst>
      <p:ext uri="{BB962C8B-B14F-4D97-AF65-F5344CB8AC3E}">
        <p14:creationId xmlns:p14="http://schemas.microsoft.com/office/powerpoint/2010/main" val="55394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bit (Qubit) </a:t>
            </a:r>
          </a:p>
        </p:txBody>
      </p:sp>
      <p:sp>
        <p:nvSpPr>
          <p:cNvPr id="3" name="Rectangle 2">
            <a:extLst>
              <a:ext uri="{FF2B5EF4-FFF2-40B4-BE49-F238E27FC236}">
                <a16:creationId xmlns:a16="http://schemas.microsoft.com/office/drawing/2014/main" id="{746EB826-0B0A-7547-A935-E5A795452B11}"/>
              </a:ext>
            </a:extLst>
          </p:cNvPr>
          <p:cNvSpPr/>
          <p:nvPr/>
        </p:nvSpPr>
        <p:spPr>
          <a:xfrm>
            <a:off x="687602" y="961903"/>
            <a:ext cx="10888321" cy="5386090"/>
          </a:xfrm>
          <a:prstGeom prst="rect">
            <a:avLst/>
          </a:prstGeom>
        </p:spPr>
        <p:txBody>
          <a:bodyPr wrap="square">
            <a:spAutoFit/>
          </a:bodyPr>
          <a:lstStyle/>
          <a:p>
            <a:r>
              <a:rPr lang="en-US" sz="2200" dirty="0"/>
              <a:t>Physically, a qubit can be implemented in various ways (we’ll see them later).</a:t>
            </a:r>
          </a:p>
          <a:p>
            <a:r>
              <a:rPr lang="en-US" sz="2200" dirty="0"/>
              <a:t>Logically, qubit is a unit of information, but is not limited to only two possible states. </a:t>
            </a:r>
          </a:p>
          <a:p>
            <a:endParaRPr lang="en-US" sz="2200" b="1" dirty="0"/>
          </a:p>
          <a:p>
            <a:r>
              <a:rPr lang="en-US" sz="2200" dirty="0"/>
              <a:t>It is determined by function:</a:t>
            </a:r>
          </a:p>
          <a:p>
            <a:r>
              <a:rPr lang="en-US" sz="2200" b="1" dirty="0"/>
              <a:t>|</a:t>
            </a:r>
            <a:r>
              <a:rPr lang="en-US" sz="2200" b="1" dirty="0">
                <a:latin typeface="Symbol" pitchFamily="2" charset="2"/>
              </a:rPr>
              <a:t>Y</a:t>
            </a:r>
            <a:r>
              <a:rPr lang="en-US" sz="2200" b="1" dirty="0"/>
              <a:t>⟩ = </a:t>
            </a:r>
            <a:r>
              <a:rPr lang="en-US" sz="2200" b="1" dirty="0">
                <a:latin typeface="Symbol" pitchFamily="2" charset="2"/>
              </a:rPr>
              <a:t>a</a:t>
            </a:r>
            <a:r>
              <a:rPr lang="en-US" sz="2200" b="1" dirty="0"/>
              <a:t>|0⟩ + </a:t>
            </a:r>
            <a:r>
              <a:rPr lang="en-US" sz="2200" b="1" dirty="0">
                <a:latin typeface="Symbol" pitchFamily="2" charset="2"/>
              </a:rPr>
              <a:t>b</a:t>
            </a:r>
            <a:r>
              <a:rPr lang="en-US" sz="2200" b="1" dirty="0"/>
              <a:t>|1⟩</a:t>
            </a:r>
            <a:r>
              <a:rPr lang="en-US" sz="2200" dirty="0"/>
              <a:t>, where |</a:t>
            </a:r>
            <a:r>
              <a:rPr lang="en-US" sz="2400" b="1" dirty="0">
                <a:latin typeface="Symbol" pitchFamily="2" charset="2"/>
              </a:rPr>
              <a:t>a|</a:t>
            </a:r>
            <a:r>
              <a:rPr lang="en-US" sz="2400" b="1" baseline="30000" dirty="0">
                <a:latin typeface="Symbol" pitchFamily="2" charset="2"/>
              </a:rPr>
              <a:t>2</a:t>
            </a:r>
            <a:r>
              <a:rPr lang="en-US" sz="2400" b="1" dirty="0">
                <a:latin typeface="Symbol" pitchFamily="2" charset="2"/>
              </a:rPr>
              <a:t> + |b|</a:t>
            </a:r>
            <a:r>
              <a:rPr lang="en-US" sz="2400" b="1" baseline="30000" dirty="0">
                <a:latin typeface="Symbol" pitchFamily="2" charset="2"/>
              </a:rPr>
              <a:t>2</a:t>
            </a:r>
            <a:r>
              <a:rPr lang="en-US" sz="2400" b="1" dirty="0">
                <a:latin typeface="Symbol" pitchFamily="2" charset="2"/>
              </a:rPr>
              <a:t> = 1 </a:t>
            </a:r>
            <a:r>
              <a:rPr lang="en-US" sz="2200" dirty="0"/>
              <a:t>and </a:t>
            </a:r>
            <a:r>
              <a:rPr lang="en-US" sz="2000" b="1" dirty="0">
                <a:latin typeface="Symbol" pitchFamily="2" charset="2"/>
              </a:rPr>
              <a:t>a </a:t>
            </a:r>
            <a:r>
              <a:rPr lang="en-US" sz="2200" dirty="0"/>
              <a:t>and </a:t>
            </a:r>
            <a:r>
              <a:rPr lang="en-US" sz="2000" b="1" dirty="0">
                <a:latin typeface="Symbol" pitchFamily="2" charset="2"/>
              </a:rPr>
              <a:t>b </a:t>
            </a:r>
            <a:r>
              <a:rPr lang="en-US" sz="2200" dirty="0"/>
              <a:t>are complex numbers</a:t>
            </a:r>
          </a:p>
          <a:p>
            <a:endParaRPr lang="en-US" sz="2200" dirty="0"/>
          </a:p>
          <a:p>
            <a:r>
              <a:rPr lang="en-US" sz="2200" dirty="0"/>
              <a:t>This can be represented by:</a:t>
            </a:r>
          </a:p>
          <a:p>
            <a:endParaRPr lang="en-US" sz="2200" dirty="0"/>
          </a:p>
          <a:p>
            <a:endParaRPr lang="en-US" sz="2200" dirty="0"/>
          </a:p>
          <a:p>
            <a:r>
              <a:rPr lang="en-US" sz="2200" dirty="0"/>
              <a:t>                                  ,   where 0 ≤ </a:t>
            </a:r>
            <a:r>
              <a:rPr lang="en-US" sz="2400" dirty="0">
                <a:latin typeface="Symbol" pitchFamily="2" charset="2"/>
              </a:rPr>
              <a:t>q </a:t>
            </a:r>
            <a:r>
              <a:rPr lang="en-US" sz="2400" dirty="0"/>
              <a:t>≤</a:t>
            </a:r>
            <a:r>
              <a:rPr lang="en-US" sz="2400" dirty="0">
                <a:latin typeface="Symbol" pitchFamily="2" charset="2"/>
              </a:rPr>
              <a:t> p, 0 </a:t>
            </a:r>
            <a:r>
              <a:rPr lang="en-US" sz="2400" dirty="0"/>
              <a:t>≤</a:t>
            </a:r>
            <a:r>
              <a:rPr lang="en-US" sz="2400" dirty="0">
                <a:latin typeface="Symbol" pitchFamily="2" charset="2"/>
              </a:rPr>
              <a:t> f </a:t>
            </a:r>
            <a:r>
              <a:rPr lang="en-US" sz="2400" dirty="0"/>
              <a:t>≤</a:t>
            </a:r>
            <a:r>
              <a:rPr lang="en-US" sz="2400" dirty="0">
                <a:latin typeface="Symbol" pitchFamily="2" charset="2"/>
              </a:rPr>
              <a:t> 2p</a:t>
            </a:r>
          </a:p>
          <a:p>
            <a:endParaRPr lang="en-US" sz="2400" dirty="0">
              <a:latin typeface="Symbol" pitchFamily="2" charset="2"/>
            </a:endParaRPr>
          </a:p>
          <a:p>
            <a:endParaRPr lang="en-US" sz="2400" dirty="0">
              <a:latin typeface="Symbol" pitchFamily="2" charset="2"/>
            </a:endParaRPr>
          </a:p>
          <a:p>
            <a:endParaRPr lang="en-US" sz="2400" dirty="0">
              <a:latin typeface="Symbol" pitchFamily="2" charset="2"/>
            </a:endParaRPr>
          </a:p>
          <a:p>
            <a:r>
              <a:rPr lang="en-US" sz="2400" dirty="0"/>
              <a:t>|0⟩ =                |1⟩ =               </a:t>
            </a:r>
          </a:p>
          <a:p>
            <a:endParaRPr lang="en-US" sz="2400" dirty="0">
              <a:latin typeface="Symbol" pitchFamily="2" charset="2"/>
            </a:endParaRPr>
          </a:p>
        </p:txBody>
      </p:sp>
      <p:pic>
        <p:nvPicPr>
          <p:cNvPr id="4" name="Picture 3">
            <a:extLst>
              <a:ext uri="{FF2B5EF4-FFF2-40B4-BE49-F238E27FC236}">
                <a16:creationId xmlns:a16="http://schemas.microsoft.com/office/drawing/2014/main" id="{ED4F0890-DA13-034E-94D4-B35A13C1DF3F}"/>
              </a:ext>
            </a:extLst>
          </p:cNvPr>
          <p:cNvPicPr>
            <a:picLocks noChangeAspect="1"/>
          </p:cNvPicPr>
          <p:nvPr/>
        </p:nvPicPr>
        <p:blipFill>
          <a:blip r:embed="rId3"/>
          <a:stretch>
            <a:fillRect/>
          </a:stretch>
        </p:blipFill>
        <p:spPr>
          <a:xfrm>
            <a:off x="7963030" y="3211063"/>
            <a:ext cx="2883301" cy="2858516"/>
          </a:xfrm>
          <a:prstGeom prst="rect">
            <a:avLst/>
          </a:prstGeom>
        </p:spPr>
      </p:pic>
      <p:pic>
        <p:nvPicPr>
          <p:cNvPr id="5" name="Picture 4">
            <a:extLst>
              <a:ext uri="{FF2B5EF4-FFF2-40B4-BE49-F238E27FC236}">
                <a16:creationId xmlns:a16="http://schemas.microsoft.com/office/drawing/2014/main" id="{246F32E1-588E-4C40-951F-2796D1DD5083}"/>
              </a:ext>
            </a:extLst>
          </p:cNvPr>
          <p:cNvPicPr>
            <a:picLocks noChangeAspect="1"/>
          </p:cNvPicPr>
          <p:nvPr/>
        </p:nvPicPr>
        <p:blipFill>
          <a:blip r:embed="rId4"/>
          <a:stretch>
            <a:fillRect/>
          </a:stretch>
        </p:blipFill>
        <p:spPr>
          <a:xfrm>
            <a:off x="929251" y="3619420"/>
            <a:ext cx="2037009" cy="1311499"/>
          </a:xfrm>
          <a:prstGeom prst="rect">
            <a:avLst/>
          </a:prstGeom>
        </p:spPr>
      </p:pic>
      <p:pic>
        <p:nvPicPr>
          <p:cNvPr id="9" name="Picture 8">
            <a:extLst>
              <a:ext uri="{FF2B5EF4-FFF2-40B4-BE49-F238E27FC236}">
                <a16:creationId xmlns:a16="http://schemas.microsoft.com/office/drawing/2014/main" id="{6D001B2B-9A63-8245-BCDE-3824FCF34A16}"/>
              </a:ext>
            </a:extLst>
          </p:cNvPr>
          <p:cNvPicPr>
            <a:picLocks noChangeAspect="1"/>
          </p:cNvPicPr>
          <p:nvPr/>
        </p:nvPicPr>
        <p:blipFill>
          <a:blip r:embed="rId5"/>
          <a:stretch>
            <a:fillRect/>
          </a:stretch>
        </p:blipFill>
        <p:spPr>
          <a:xfrm>
            <a:off x="3173973" y="5274475"/>
            <a:ext cx="635000" cy="838200"/>
          </a:xfrm>
          <a:prstGeom prst="rect">
            <a:avLst/>
          </a:prstGeom>
        </p:spPr>
      </p:pic>
      <p:pic>
        <p:nvPicPr>
          <p:cNvPr id="10" name="Picture 9">
            <a:extLst>
              <a:ext uri="{FF2B5EF4-FFF2-40B4-BE49-F238E27FC236}">
                <a16:creationId xmlns:a16="http://schemas.microsoft.com/office/drawing/2014/main" id="{EF6172E5-9D96-9745-916A-D1AF9173CF96}"/>
              </a:ext>
            </a:extLst>
          </p:cNvPr>
          <p:cNvPicPr>
            <a:picLocks noChangeAspect="1"/>
          </p:cNvPicPr>
          <p:nvPr/>
        </p:nvPicPr>
        <p:blipFill>
          <a:blip r:embed="rId6"/>
          <a:stretch>
            <a:fillRect/>
          </a:stretch>
        </p:blipFill>
        <p:spPr>
          <a:xfrm>
            <a:off x="1435837" y="5274475"/>
            <a:ext cx="635000" cy="838200"/>
          </a:xfrm>
          <a:prstGeom prst="rect">
            <a:avLst/>
          </a:prstGeom>
        </p:spPr>
      </p:pic>
    </p:spTree>
    <p:extLst>
      <p:ext uri="{BB962C8B-B14F-4D97-AF65-F5344CB8AC3E}">
        <p14:creationId xmlns:p14="http://schemas.microsoft.com/office/powerpoint/2010/main" val="270991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6ABA-FA49-004C-887F-35B4C316D293}"/>
              </a:ext>
            </a:extLst>
          </p:cNvPr>
          <p:cNvSpPr>
            <a:spLocks noGrp="1"/>
          </p:cNvSpPr>
          <p:nvPr>
            <p:ph type="title"/>
          </p:nvPr>
        </p:nvSpPr>
        <p:spPr>
          <a:xfrm>
            <a:off x="731322" y="210747"/>
            <a:ext cx="10515600" cy="751156"/>
          </a:xfrm>
        </p:spPr>
        <p:txBody>
          <a:bodyPr/>
          <a:lstStyle/>
          <a:p>
            <a:r>
              <a:rPr lang="en-US" dirty="0"/>
              <a:t>Quantum Information </a:t>
            </a:r>
          </a:p>
        </p:txBody>
      </p:sp>
      <p:sp>
        <p:nvSpPr>
          <p:cNvPr id="3" name="Rectangle 2">
            <a:extLst>
              <a:ext uri="{FF2B5EF4-FFF2-40B4-BE49-F238E27FC236}">
                <a16:creationId xmlns:a16="http://schemas.microsoft.com/office/drawing/2014/main" id="{746EB826-0B0A-7547-A935-E5A795452B11}"/>
              </a:ext>
            </a:extLst>
          </p:cNvPr>
          <p:cNvSpPr/>
          <p:nvPr/>
        </p:nvSpPr>
        <p:spPr>
          <a:xfrm>
            <a:off x="731322" y="3501316"/>
            <a:ext cx="9765990" cy="2277547"/>
          </a:xfrm>
          <a:prstGeom prst="rect">
            <a:avLst/>
          </a:prstGeom>
        </p:spPr>
        <p:txBody>
          <a:bodyPr wrap="square">
            <a:spAutoFit/>
          </a:bodyPr>
          <a:lstStyle/>
          <a:p>
            <a:endParaRPr lang="en-US" sz="1000" dirty="0"/>
          </a:p>
          <a:p>
            <a:r>
              <a:rPr lang="en-US" sz="2200" dirty="0"/>
              <a:t>Multi-level quantum systems or </a:t>
            </a:r>
            <a:r>
              <a:rPr lang="en-US" sz="2200" dirty="0" err="1"/>
              <a:t>qudits</a:t>
            </a:r>
            <a:r>
              <a:rPr lang="en-US" sz="2200" dirty="0"/>
              <a:t> (d-level) can represent </a:t>
            </a:r>
            <a:r>
              <a:rPr lang="en-US" sz="2200" dirty="0" err="1"/>
              <a:t>d^n</a:t>
            </a:r>
            <a:r>
              <a:rPr lang="en-US" sz="2200" dirty="0"/>
              <a:t> bits</a:t>
            </a:r>
          </a:p>
          <a:p>
            <a:endParaRPr lang="en-US" sz="2200" dirty="0"/>
          </a:p>
          <a:p>
            <a:r>
              <a:rPr lang="en-US" sz="2200" dirty="0"/>
              <a:t>The big idea here is to use superposition state and encode much more information in qubits than it is possible in bits</a:t>
            </a:r>
          </a:p>
          <a:p>
            <a:endParaRPr lang="en-US" sz="2200" dirty="0"/>
          </a:p>
          <a:p>
            <a:r>
              <a:rPr lang="en-US" sz="2200" dirty="0"/>
              <a:t>But, loading data in the quantum state will take long</a:t>
            </a:r>
          </a:p>
        </p:txBody>
      </p:sp>
      <p:sp>
        <p:nvSpPr>
          <p:cNvPr id="7" name="TextBox 6">
            <a:extLst>
              <a:ext uri="{FF2B5EF4-FFF2-40B4-BE49-F238E27FC236}">
                <a16:creationId xmlns:a16="http://schemas.microsoft.com/office/drawing/2014/main" id="{E84F5B09-46CE-1E48-8F0D-D98120D771C2}"/>
              </a:ext>
            </a:extLst>
          </p:cNvPr>
          <p:cNvSpPr txBox="1"/>
          <p:nvPr/>
        </p:nvSpPr>
        <p:spPr>
          <a:xfrm>
            <a:off x="844836" y="1271602"/>
            <a:ext cx="4660900" cy="2031325"/>
          </a:xfrm>
          <a:prstGeom prst="rect">
            <a:avLst/>
          </a:prstGeom>
          <a:noFill/>
          <a:ln>
            <a:solidFill>
              <a:schemeClr val="accent1">
                <a:lumMod val="75000"/>
              </a:schemeClr>
            </a:solidFill>
          </a:ln>
        </p:spPr>
        <p:txBody>
          <a:bodyPr wrap="square" rtlCol="0">
            <a:spAutoFit/>
          </a:bodyPr>
          <a:lstStyle/>
          <a:p>
            <a:r>
              <a:rPr lang="en-US" dirty="0"/>
              <a:t>1 qubit can represent simultaneously 2 bits</a:t>
            </a:r>
          </a:p>
          <a:p>
            <a:r>
              <a:rPr lang="en-US" dirty="0"/>
              <a:t>2 qubits can represent 4 bits or 2^2</a:t>
            </a:r>
          </a:p>
          <a:p>
            <a:r>
              <a:rPr lang="en-US" dirty="0"/>
              <a:t>10 qubits can represent 2^10 bits or 128 bytes</a:t>
            </a:r>
          </a:p>
          <a:p>
            <a:r>
              <a:rPr lang="en-US" dirty="0"/>
              <a:t>30 qubits can represent 2^30 bits or 128 MB</a:t>
            </a:r>
          </a:p>
          <a:p>
            <a:r>
              <a:rPr lang="en-US" dirty="0"/>
              <a:t>40 qubits can represent 2^40 bits or 128 GB</a:t>
            </a:r>
          </a:p>
          <a:p>
            <a:r>
              <a:rPr lang="en-US" dirty="0"/>
              <a:t>50 qubits can represent 2^50 bits or 128 TB</a:t>
            </a:r>
          </a:p>
          <a:p>
            <a:r>
              <a:rPr lang="en-US" dirty="0"/>
              <a:t>…</a:t>
            </a:r>
          </a:p>
        </p:txBody>
      </p:sp>
    </p:spTree>
    <p:extLst>
      <p:ext uri="{BB962C8B-B14F-4D97-AF65-F5344CB8AC3E}">
        <p14:creationId xmlns:p14="http://schemas.microsoft.com/office/powerpoint/2010/main" val="3525597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12801</TotalTime>
  <Words>1704</Words>
  <Application>Microsoft Macintosh PowerPoint</Application>
  <PresentationFormat>Widescreen</PresentationFormat>
  <Paragraphs>371</Paragraphs>
  <Slides>19</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Calibri Light</vt:lpstr>
      <vt:lpstr>IBM Plex Sans</vt:lpstr>
      <vt:lpstr>Open Sans</vt:lpstr>
      <vt:lpstr>Symbol</vt:lpstr>
      <vt:lpstr>Times</vt:lpstr>
      <vt:lpstr>Wingdings</vt:lpstr>
      <vt:lpstr>Office Theme</vt:lpstr>
      <vt:lpstr>3_blk_background_2017</vt:lpstr>
      <vt:lpstr>Quantum Computing</vt:lpstr>
      <vt:lpstr>Discovery of Quantum Phenomena (1900 – 1930)</vt:lpstr>
      <vt:lpstr>Quantum Information Theory (1970 – 1990)</vt:lpstr>
      <vt:lpstr>Quantum Algorithms (1990 – today)</vt:lpstr>
      <vt:lpstr>First Quantum Computers (1997 – 2015)</vt:lpstr>
      <vt:lpstr>2nd Quantum Revolution (2019 – )</vt:lpstr>
      <vt:lpstr>Classical Information</vt:lpstr>
      <vt:lpstr>Quantum bit (Qubit) </vt:lpstr>
      <vt:lpstr>Quantum Information </vt:lpstr>
      <vt:lpstr>Classical Gates</vt:lpstr>
      <vt:lpstr>Quantum Gates</vt:lpstr>
      <vt:lpstr>Quantum Circuit</vt:lpstr>
      <vt:lpstr>Quantum Computing Technologies</vt:lpstr>
      <vt:lpstr>Quantum Computing Technologies</vt:lpstr>
      <vt:lpstr>Superconducting Qubits</vt:lpstr>
      <vt:lpstr>Understanding IBM QX Architecture</vt:lpstr>
      <vt:lpstr>Some well-known quantum algorithms</vt:lpstr>
      <vt:lpstr>Use cases</vt:lpstr>
      <vt:lpstr>Building large-scale quantum computer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Sasha Lazarevic</dc:creator>
  <cp:lastModifiedBy>Sasha Lazarevic</cp:lastModifiedBy>
  <cp:revision>187</cp:revision>
  <dcterms:created xsi:type="dcterms:W3CDTF">2018-11-03T08:12:26Z</dcterms:created>
  <dcterms:modified xsi:type="dcterms:W3CDTF">2020-02-25T20:32:10Z</dcterms:modified>
</cp:coreProperties>
</file>